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6" r:id="rId3"/>
    <p:sldId id="339" r:id="rId4"/>
    <p:sldId id="280" r:id="rId5"/>
    <p:sldId id="327" r:id="rId6"/>
    <p:sldId id="328" r:id="rId7"/>
    <p:sldId id="330" r:id="rId8"/>
    <p:sldId id="331" r:id="rId9"/>
    <p:sldId id="329" r:id="rId10"/>
    <p:sldId id="332" r:id="rId11"/>
    <p:sldId id="333" r:id="rId12"/>
    <p:sldId id="336" r:id="rId13"/>
    <p:sldId id="290" r:id="rId14"/>
    <p:sldId id="340" r:id="rId15"/>
    <p:sldId id="318" r:id="rId16"/>
    <p:sldId id="325" r:id="rId17"/>
    <p:sldId id="326" r:id="rId18"/>
    <p:sldId id="317" r:id="rId19"/>
    <p:sldId id="299" r:id="rId20"/>
    <p:sldId id="300" r:id="rId21"/>
    <p:sldId id="314" r:id="rId22"/>
    <p:sldId id="337" r:id="rId23"/>
    <p:sldId id="293" r:id="rId24"/>
    <p:sldId id="310" r:id="rId25"/>
    <p:sldId id="338" r:id="rId26"/>
    <p:sldId id="296" r:id="rId27"/>
    <p:sldId id="334" r:id="rId28"/>
    <p:sldId id="288" r:id="rId2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宋体" charset="-122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宋体" charset="-122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宋体" charset="-122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宋体" charset="-122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2697" autoAdjust="0"/>
  </p:normalViewPr>
  <p:slideViewPr>
    <p:cSldViewPr>
      <p:cViewPr varScale="1">
        <p:scale>
          <a:sx n="78" d="100"/>
          <a:sy n="78" d="100"/>
        </p:scale>
        <p:origin x="-125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4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34E64-054C-415C-BC91-EF015EB82547}" type="datetimeFigureOut">
              <a:rPr lang="zh-CN" altLang="en-US" smtClean="0"/>
              <a:pPr/>
              <a:t>2011/10/14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B22CC-922A-42FE-BACB-B2B0C0921A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8F7B6993-B38C-4F4B-A31A-1E2069B9C7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96294DC-4952-4D20-8A4D-EE57F4DF27D2}" type="slidenum">
              <a:rPr lang="en-GB" altLang="zh-CN" smtClean="0"/>
              <a:pPr/>
              <a:t>1</a:t>
            </a:fld>
            <a:endParaRPr lang="en-GB" altLang="zh-CN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zh-CN" altLang="zh-CN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Cli</a:t>
            </a:r>
            <a:r>
              <a:rPr lang="zh-CN" altLang="en-US" dirty="0" smtClean="0"/>
              <a:t>的功能是在不断增加中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SQL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命令：包括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DDL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命令、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SHOW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命令、启动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Replication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命令。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Tablet Server Agent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直接将这些命令转给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Tablet Server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，然后将反馈结果返回给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CLI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或者写到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zookeeper</a:t>
            </a:r>
            <a:r>
              <a:rPr lang="ar-SA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中；</a:t>
            </a:r>
            <a:endParaRPr lang="en-US" altLang="zh-CN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zh-CN" altLang="en-US" sz="1200" dirty="0" smtClean="0"/>
              <a:t>上次</a:t>
            </a:r>
            <a:r>
              <a:rPr lang="en-US" altLang="zh-CN" sz="1200" dirty="0" smtClean="0"/>
              <a:t>query</a:t>
            </a:r>
            <a:r>
              <a:rPr lang="zh-CN" altLang="en-US" sz="1200" dirty="0" smtClean="0"/>
              <a:t>在事务中是指：本条语句是</a:t>
            </a:r>
            <a:r>
              <a:rPr lang="en-US" altLang="zh-CN" sz="1200" dirty="0" smtClean="0"/>
              <a:t>transaction</a:t>
            </a:r>
            <a:r>
              <a:rPr lang="zh-CN" altLang="en-US" sz="1200" dirty="0" smtClean="0"/>
              <a:t>结束语句，并且上一条</a:t>
            </a:r>
            <a:r>
              <a:rPr lang="en-US" altLang="zh-CN" sz="1200" dirty="0" smtClean="0"/>
              <a:t>query</a:t>
            </a:r>
            <a:r>
              <a:rPr lang="zh-CN" altLang="en-US" sz="1200" dirty="0" smtClean="0"/>
              <a:t>确实是在</a:t>
            </a:r>
            <a:r>
              <a:rPr lang="en-US" altLang="zh-CN" sz="1200" dirty="0" smtClean="0"/>
              <a:t>transaction</a:t>
            </a:r>
            <a:r>
              <a:rPr lang="zh-CN" altLang="en-US" sz="1200" dirty="0" smtClean="0"/>
              <a:t>中；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zh-CN" altLang="en-US" sz="1200" dirty="0" smtClean="0"/>
              <a:t>读，但时间未到：本处判断的意思是，本次为读操作，但上一次为写操作，并且没有超过设定的值；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Statement</a:t>
            </a:r>
            <a:r>
              <a:rPr lang="zh-CN" altLang="en-US" sz="1200" dirty="0" smtClean="0"/>
              <a:t>：是指处理</a:t>
            </a:r>
            <a:r>
              <a:rPr lang="en-US" altLang="zh-CN" sz="1200" dirty="0" smtClean="0"/>
              <a:t>prepare</a:t>
            </a:r>
            <a:r>
              <a:rPr lang="zh-CN" altLang="en-US" sz="1200" dirty="0" smtClean="0"/>
              <a:t>语句相关</a:t>
            </a:r>
            <a:r>
              <a:rPr lang="en-US" altLang="zh-CN" sz="1200" dirty="0" smtClean="0"/>
              <a:t>(</a:t>
            </a:r>
            <a:r>
              <a:rPr lang="en-US" altLang="zh-CN" dirty="0" err="1" smtClean="0"/>
              <a:t>mysql_stmt_execute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mysql_stmt_send_long_data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mysql_stmt_close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mysql_stmt_reset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mysql_stmt_fetch</a:t>
            </a:r>
            <a:r>
              <a:rPr lang="en-US" altLang="zh-CN" sz="1200" dirty="0" smtClean="0"/>
              <a:t>)</a:t>
            </a:r>
            <a:r>
              <a:rPr lang="zh-CN" altLang="en-US" sz="1200" dirty="0" smtClean="0"/>
              <a:t>，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		</a:t>
            </a:r>
            <a:r>
              <a:rPr lang="zh-CN" altLang="en-US" sz="1200" dirty="0" smtClean="0"/>
              <a:t>取出本次</a:t>
            </a:r>
            <a:r>
              <a:rPr lang="en-US" altLang="zh-CN" sz="1200" dirty="0" smtClean="0"/>
              <a:t>query</a:t>
            </a:r>
            <a:r>
              <a:rPr lang="zh-CN" altLang="en-US" sz="1200" dirty="0" smtClean="0"/>
              <a:t>的</a:t>
            </a:r>
            <a:r>
              <a:rPr lang="en-US" altLang="zh-CN" sz="1200" dirty="0" err="1" smtClean="0"/>
              <a:t>statement_id</a:t>
            </a:r>
            <a:r>
              <a:rPr lang="zh-CN" altLang="en-US" sz="1200" dirty="0" smtClean="0"/>
              <a:t>；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		</a:t>
            </a:r>
            <a:r>
              <a:rPr lang="zh-CN" altLang="en-US" sz="1200" dirty="0" smtClean="0"/>
              <a:t>如果</a:t>
            </a:r>
            <a:r>
              <a:rPr lang="en-US" altLang="zh-CN" dirty="0" err="1" smtClean="0"/>
              <a:t>mysql_stmt_execute</a:t>
            </a:r>
            <a:r>
              <a:rPr lang="zh-CN" altLang="en-US" dirty="0" smtClean="0"/>
              <a:t>语句，</a:t>
            </a:r>
            <a:r>
              <a:rPr lang="en-US" altLang="zh-CN" dirty="0" err="1" smtClean="0"/>
              <a:t>last_insert_id</a:t>
            </a:r>
            <a:r>
              <a:rPr lang="zh-CN" altLang="en-US" sz="1200" dirty="0" smtClean="0"/>
              <a:t>之中</a:t>
            </a:r>
            <a:r>
              <a:rPr lang="en-US" altLang="zh-CN" sz="1200" dirty="0" err="1" smtClean="0"/>
              <a:t>statement_id</a:t>
            </a:r>
            <a:r>
              <a:rPr lang="zh-CN" altLang="en-US" sz="1200" dirty="0" smtClean="0"/>
              <a:t>存在，则走前一次相同的</a:t>
            </a:r>
            <a:r>
              <a:rPr lang="en-US" altLang="zh-CN" sz="1200" dirty="0" smtClean="0"/>
              <a:t>master/slave</a:t>
            </a:r>
            <a:r>
              <a:rPr lang="zh-CN" altLang="en-US" sz="1200" dirty="0" smtClean="0"/>
              <a:t>机器；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		</a:t>
            </a:r>
            <a:r>
              <a:rPr lang="zh-CN" altLang="en-US" sz="1200" dirty="0" smtClean="0"/>
              <a:t>在读操作记录中，检查</a:t>
            </a:r>
            <a:r>
              <a:rPr lang="en-US" altLang="zh-CN" sz="1200" dirty="0" err="1" smtClean="0"/>
              <a:t>statement_id</a:t>
            </a:r>
            <a:r>
              <a:rPr lang="zh-CN" altLang="en-US" sz="1200" dirty="0" smtClean="0"/>
              <a:t>存在，则走前一次相同的</a:t>
            </a:r>
            <a:r>
              <a:rPr lang="en-US" altLang="zh-CN" sz="1200" dirty="0" smtClean="0"/>
              <a:t>master/slave</a:t>
            </a:r>
            <a:r>
              <a:rPr lang="zh-CN" altLang="en-US" sz="1200" dirty="0" smtClean="0"/>
              <a:t>机器；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		</a:t>
            </a:r>
            <a:r>
              <a:rPr lang="zh-CN" altLang="en-US" sz="1200" dirty="0" smtClean="0"/>
              <a:t>如果读操作记录中没有找到，在写操作记录中，查找</a:t>
            </a:r>
            <a:r>
              <a:rPr lang="en-US" altLang="zh-CN" sz="1200" dirty="0" err="1" smtClean="0"/>
              <a:t>statement_id</a:t>
            </a:r>
            <a:r>
              <a:rPr lang="zh-CN" altLang="en-US" sz="1200" dirty="0" smtClean="0"/>
              <a:t>存在，找到就走主库；</a:t>
            </a:r>
            <a:endParaRPr lang="en-US" altLang="zh-CN" sz="120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结合代码串讲</a:t>
            </a:r>
            <a:r>
              <a:rPr lang="en-US" altLang="zh-CN" dirty="0" err="1" smtClean="0"/>
              <a:t>network.c</a:t>
            </a:r>
            <a:r>
              <a:rPr lang="zh-CN" altLang="en-US" dirty="0" smtClean="0"/>
              <a:t>中</a:t>
            </a:r>
            <a:r>
              <a:rPr lang="en-US" altLang="zh-CN" dirty="0" err="1" smtClean="0"/>
              <a:t>load_balance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结合代码串讲</a:t>
            </a:r>
            <a:r>
              <a:rPr lang="en-US" altLang="zh-CN" dirty="0" err="1" smtClean="0"/>
              <a:t>network.c</a:t>
            </a:r>
            <a:r>
              <a:rPr lang="zh-CN" altLang="en-US" dirty="0" smtClean="0"/>
              <a:t>中</a:t>
            </a:r>
            <a:r>
              <a:rPr lang="en-US" altLang="zh-CN" dirty="0" err="1" smtClean="0"/>
              <a:t>load_balance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zh-CN" altLang="en-US" dirty="0" smtClean="0"/>
              <a:t>结合代码：</a:t>
            </a:r>
            <a:r>
              <a:rPr lang="en-US" altLang="zh-CN" dirty="0" err="1" smtClean="0"/>
              <a:t>merge_query_results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检查结果分为单机命令或多机命令；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检查每个结果每行的格式是否正确；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为</a:t>
            </a:r>
            <a:r>
              <a:rPr lang="en-US" altLang="zh-CN" dirty="0" err="1" smtClean="0"/>
              <a:t>groupby</a:t>
            </a:r>
            <a:r>
              <a:rPr lang="zh-CN" altLang="en-US" dirty="0" smtClean="0"/>
              <a:t>和</a:t>
            </a:r>
            <a:r>
              <a:rPr lang="en-US" altLang="zh-CN" dirty="0" smtClean="0"/>
              <a:t>order</a:t>
            </a:r>
            <a:r>
              <a:rPr lang="en-US" altLang="zh-CN" baseline="0" dirty="0" smtClean="0"/>
              <a:t> by</a:t>
            </a:r>
            <a:r>
              <a:rPr lang="zh-CN" altLang="en-US" baseline="0" dirty="0" smtClean="0"/>
              <a:t>找到结果中的索引；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分上述情况做不同的结果合并：</a:t>
            </a:r>
            <a:r>
              <a:rPr lang="zh-CN" altLang="en-US" dirty="0" smtClean="0"/>
              <a:t>有一个</a:t>
            </a:r>
            <a:r>
              <a:rPr lang="en-US" altLang="zh-CN" dirty="0" err="1" smtClean="0"/>
              <a:t>min_heap</a:t>
            </a:r>
            <a:r>
              <a:rPr lang="zh-CN" altLang="en-US" dirty="0" smtClean="0"/>
              <a:t>做最小堆进行归并排序</a:t>
            </a:r>
            <a:endParaRPr lang="en-US" altLang="zh-CN" dirty="0" smtClean="0"/>
          </a:p>
          <a:p>
            <a:r>
              <a:rPr lang="zh-CN" altLang="en-US" dirty="0" smtClean="0"/>
              <a:t>问题：</a:t>
            </a:r>
            <a:endParaRPr lang="en-US" altLang="zh-CN" dirty="0" smtClean="0"/>
          </a:p>
          <a:p>
            <a:r>
              <a:rPr lang="en-US" altLang="zh-CN" dirty="0" smtClean="0"/>
              <a:t>insert, update, replace, delete</a:t>
            </a:r>
            <a:r>
              <a:rPr lang="zh-CN" altLang="en-US" dirty="0" smtClean="0"/>
              <a:t>的结果合并有问题，当有</a:t>
            </a:r>
            <a:r>
              <a:rPr lang="en-US" altLang="zh-CN" dirty="0" smtClean="0"/>
              <a:t>500</a:t>
            </a:r>
            <a:r>
              <a:rPr lang="zh-CN" altLang="en-US" dirty="0" smtClean="0"/>
              <a:t>个片时，结果不全；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对于修改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mysql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的操作，一般做法：在主从模式下，先对从库逐台做修改操作，操作期间该从库不用于提供服务（应用端排除对该从库的读操作，如果脏读在一定程度上可以接受，该从库也可以对外提供服务）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;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所有从库做完后，将主库切到一个从库，对主库进行修改，修改完成后再切换回去。这个过程看起来有些繁杂，但只要有清晰的操作步骤和熟练操作工种，对于大多数一般规模的主从来说，这个过程是可以接受的，毕竟不是经常修改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。不过，对于像大型应用动辄上千台数据库的情况，这个过程就会耗时很长很折腾，所以很有必要搞出个更高效的解决方案。</a:t>
            </a:r>
          </a:p>
          <a:p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dirty="0" smtClean="0"/>
          </a:p>
          <a:p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锁表，所有已经进入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InnoDB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引擎的读写请求继续，未进入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InnoDB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引擎的读写请求被阻塞。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【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就一个环境初始化的时间，阻塞时间很短，不要紧的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】</a:t>
            </a:r>
          </a:p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按照新的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建立临时表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【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实际上，之前已经建好了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】</a:t>
            </a:r>
          </a:p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初始化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Online Schema Change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的运行环境，包括建立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OSC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日志队列和日志文件。</a:t>
            </a:r>
          </a:p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释放表锁，</a:t>
            </a:r>
            <a:r>
              <a:rPr lang="zh-CN" alt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开始进入</a:t>
            </a:r>
            <a:r>
              <a:rPr 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OSC</a:t>
            </a:r>
            <a:r>
              <a:rPr lang="zh-CN" alt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的第一步，即拷表，在这一过程中：</a:t>
            </a:r>
            <a:endParaRPr lang="zh-CN" altLang="en-US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源表中的记录被读出，按照新的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转换为新的记录插入临时表。每拷贝一定数量的记录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【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缺省为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1000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次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】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后会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sleep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若干秒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【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5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秒</a:t>
            </a:r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】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。每次拷贝的记录数和每次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sleep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的时间可以在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MySQL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配置文件中指定。通过这种方式控制拷表的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I/O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对其他在线业务的冲击。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在这个过程中对源表的查询访问可正常进行。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在这个过程中，对源表的插入、删除、更改操作也会正常进行，但会被额外的记录在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OSC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日志中，并且定期刷入磁盘。</a:t>
            </a:r>
          </a:p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	</a:t>
            </a:r>
            <a:r>
              <a:rPr lang="zh-CN" alt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在完成拷表后进入</a:t>
            </a:r>
            <a:r>
              <a:rPr 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OSC</a:t>
            </a:r>
            <a:r>
              <a:rPr lang="zh-CN" alt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的第二步，即在线重演日志，在这一过程中：</a:t>
            </a:r>
            <a:endParaRPr lang="zh-CN" altLang="en-US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从日志文件头开始，在临时表上批量重演在拷表过程中执行的增删改操作所产生的日志。日志中的记录会被转换为新的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后再在临时表上重演。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在这个过程中对源表的查询访问可正常进行，插入删除更改操作也可正常进行，并且被记录到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OSC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日志中。</a:t>
            </a:r>
          </a:p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	</a:t>
            </a:r>
            <a:r>
              <a:rPr lang="zh-CN" alt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完成在线重演日志后，进入</a:t>
            </a:r>
            <a:r>
              <a:rPr 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OSC</a:t>
            </a:r>
            <a:r>
              <a:rPr lang="zh-CN" altLang="en-US" sz="1200" b="1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的第三步，即离线重演日志，在这一过程中：</a:t>
            </a:r>
            <a:endParaRPr lang="zh-CN" altLang="en-US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锁表，所有已进入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InnoDB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引擎的读写请求继续，未进入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InnoDB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引擎的读写请求被阻塞。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重演第二步中发生的增删改请求所产生的日志。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◦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该过程中对源表的读写均被阻塞。需要注意的是，此时的读写请求是基于源表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的，但在此步骤之后将发生源表和新表的切换，即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将被切换到新的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，因此这里被阻塞的读写访问在之后将大多报错返回。</a:t>
            </a:r>
          </a:p>
          <a:p>
            <a:r>
              <a:rPr lang="en-US" altLang="zh-CN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	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完成离线重演日志后，解表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+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清理；再将源表改名为另一个临时表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，再将基于新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schema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的临时表改名为源表，然后删除临时表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，释放表锁。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Online Schema Change 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操作完成，在该时间点之后所发起的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transaction</a:t>
            </a:r>
            <a:r>
              <a:rPr lang="zh-CN" alt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将可以访问新表。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各部件的主要作用；</a:t>
            </a:r>
            <a:endParaRPr lang="en-US" altLang="zh-CN" dirty="0" smtClean="0"/>
          </a:p>
          <a:p>
            <a:r>
              <a:rPr lang="en-US" altLang="zh-CN" dirty="0" smtClean="0"/>
              <a:t>    	zookeeper</a:t>
            </a:r>
            <a:r>
              <a:rPr lang="zh-CN" altLang="en-US" dirty="0" smtClean="0"/>
              <a:t>记录系统配置信息，各模块共享；</a:t>
            </a:r>
            <a:endParaRPr lang="en-US" altLang="zh-CN" dirty="0" smtClean="0"/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tablet_server</a:t>
            </a:r>
            <a:r>
              <a:rPr lang="zh-CN" altLang="en-US" dirty="0" smtClean="0"/>
              <a:t>就是定制的</a:t>
            </a:r>
            <a:r>
              <a:rPr lang="en-US" altLang="zh-CN" dirty="0" err="1" smtClean="0"/>
              <a:t>mysql</a:t>
            </a:r>
            <a:r>
              <a:rPr lang="zh-CN" altLang="en-US" dirty="0" smtClean="0"/>
              <a:t>，提供基础存储；</a:t>
            </a:r>
            <a:endParaRPr lang="en-US" altLang="zh-CN" dirty="0" smtClean="0"/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dbproxy</a:t>
            </a:r>
            <a:r>
              <a:rPr lang="zh-CN" altLang="en-US" dirty="0" smtClean="0"/>
              <a:t>接收请求，处理请求；</a:t>
            </a:r>
            <a:endParaRPr lang="en-US" altLang="zh-CN" dirty="0" smtClean="0"/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cli</a:t>
            </a:r>
            <a:r>
              <a:rPr lang="zh-CN" altLang="en-US" dirty="0" smtClean="0"/>
              <a:t>是管理员管理工具集合；</a:t>
            </a:r>
            <a:endParaRPr lang="en-US" altLang="zh-CN" dirty="0" smtClean="0"/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tsagent</a:t>
            </a:r>
            <a:r>
              <a:rPr lang="zh-CN" altLang="en-US" dirty="0" smtClean="0"/>
              <a:t>是执行</a:t>
            </a:r>
            <a:r>
              <a:rPr lang="en-US" altLang="zh-CN" dirty="0" err="1" smtClean="0"/>
              <a:t>cli</a:t>
            </a:r>
            <a:r>
              <a:rPr lang="zh-CN" altLang="en-US" dirty="0" smtClean="0"/>
              <a:t>管理命令的部件，主要是对</a:t>
            </a:r>
            <a:r>
              <a:rPr lang="en-US" altLang="zh-CN" dirty="0" err="1" smtClean="0"/>
              <a:t>mysql</a:t>
            </a:r>
            <a:r>
              <a:rPr lang="zh-CN" altLang="en-US" dirty="0" smtClean="0"/>
              <a:t>操作和监控；</a:t>
            </a:r>
            <a:endParaRPr lang="en-US" altLang="zh-CN" dirty="0" smtClean="0"/>
          </a:p>
          <a:p>
            <a:r>
              <a:rPr lang="zh-CN" altLang="en-US" dirty="0" smtClean="0"/>
              <a:t>客户端的请求处理流程；</a:t>
            </a:r>
            <a:r>
              <a:rPr lang="en-US" altLang="zh-CN" dirty="0" smtClean="0"/>
              <a:t>query-&gt;</a:t>
            </a:r>
            <a:r>
              <a:rPr lang="en-US" altLang="zh-CN" dirty="0" err="1" smtClean="0"/>
              <a:t>dbproxy</a:t>
            </a:r>
            <a:r>
              <a:rPr lang="en-US" altLang="zh-CN" dirty="0" smtClean="0"/>
              <a:t>(zookeeper</a:t>
            </a:r>
            <a:r>
              <a:rPr lang="zh-CN" altLang="en-US" dirty="0" smtClean="0"/>
              <a:t>信息，</a:t>
            </a:r>
            <a:r>
              <a:rPr lang="en-US" altLang="zh-CN" dirty="0" err="1" smtClean="0"/>
              <a:t>sql</a:t>
            </a:r>
            <a:r>
              <a:rPr lang="zh-CN" altLang="en-US" dirty="0" smtClean="0"/>
              <a:t>路由，</a:t>
            </a:r>
            <a:r>
              <a:rPr lang="en-US" altLang="zh-CN" dirty="0" err="1" smtClean="0"/>
              <a:t>loadbalance</a:t>
            </a:r>
            <a:r>
              <a:rPr lang="zh-CN" altLang="en-US" dirty="0" smtClean="0"/>
              <a:t>查询</a:t>
            </a:r>
            <a:r>
              <a:rPr lang="en-US" altLang="zh-CN" dirty="0" smtClean="0"/>
              <a:t>)-&gt;</a:t>
            </a:r>
            <a:r>
              <a:rPr lang="en-US" altLang="zh-CN" dirty="0" err="1" smtClean="0"/>
              <a:t>ts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结果合并</a:t>
            </a:r>
            <a:r>
              <a:rPr lang="en-US" altLang="zh-CN" dirty="0" smtClean="0"/>
              <a:t>-&gt;result</a:t>
            </a:r>
          </a:p>
          <a:p>
            <a:r>
              <a:rPr lang="zh-CN" altLang="en-US" dirty="0" smtClean="0"/>
              <a:t>管理员的请求处理流程；</a:t>
            </a:r>
            <a:r>
              <a:rPr lang="en-US" altLang="zh-CN" dirty="0" smtClean="0"/>
              <a:t>command-&gt;</a:t>
            </a:r>
            <a:r>
              <a:rPr lang="en-US" altLang="zh-CN" dirty="0" err="1" smtClean="0"/>
              <a:t>cli</a:t>
            </a:r>
            <a:r>
              <a:rPr lang="en-US" altLang="zh-CN" dirty="0" smtClean="0"/>
              <a:t>(zookeeper</a:t>
            </a:r>
            <a:r>
              <a:rPr lang="zh-CN" altLang="en-US" dirty="0" smtClean="0"/>
              <a:t>信息，</a:t>
            </a:r>
            <a:r>
              <a:rPr lang="en-US" altLang="zh-CN" dirty="0" err="1" smtClean="0"/>
              <a:t>tsagent</a:t>
            </a:r>
            <a:r>
              <a:rPr lang="zh-CN" altLang="en-US" dirty="0" smtClean="0"/>
              <a:t>信息</a:t>
            </a:r>
            <a:r>
              <a:rPr lang="en-US" altLang="zh-CN" dirty="0" smtClean="0"/>
              <a:t>)-</a:t>
            </a:r>
            <a:r>
              <a:rPr lang="en-US" altLang="zh-CN" dirty="0" err="1" smtClean="0"/>
              <a:t>tsagent</a:t>
            </a:r>
            <a:r>
              <a:rPr lang="en-US" altLang="zh-CN" dirty="0" smtClean="0"/>
              <a:t>-&gt;</a:t>
            </a:r>
            <a:r>
              <a:rPr lang="en-US" altLang="zh-CN" dirty="0" err="1" smtClean="0"/>
              <a:t>ts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结果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sz="1200" dirty="0" smtClean="0"/>
              <a:t>应用根据自己主要的访问模式选择</a:t>
            </a:r>
            <a:r>
              <a:rPr lang="en-US" altLang="zh-CN" sz="1200" dirty="0" smtClean="0"/>
              <a:t> Partition Key</a:t>
            </a:r>
            <a:r>
              <a:rPr lang="zh-CN" altLang="zh-CN" sz="1200" dirty="0" smtClean="0"/>
              <a:t>。</a:t>
            </a:r>
            <a:r>
              <a:rPr lang="en-US" altLang="zh-CN" sz="1200" dirty="0" smtClean="0"/>
              <a:t>Partition Key </a:t>
            </a:r>
            <a:r>
              <a:rPr lang="zh-CN" altLang="zh-CN" sz="1200" dirty="0" smtClean="0"/>
              <a:t>与</a:t>
            </a:r>
            <a:r>
              <a:rPr lang="en-US" altLang="zh-CN" sz="1200" dirty="0" smtClean="0"/>
              <a:t> Tablet</a:t>
            </a:r>
            <a:r>
              <a:rPr lang="zh-CN" altLang="zh-CN" sz="1200" dirty="0" smtClean="0"/>
              <a:t>的索引并无强制对应关系，即</a:t>
            </a:r>
            <a:r>
              <a:rPr lang="en-US" altLang="zh-CN" sz="1200" dirty="0" smtClean="0"/>
              <a:t> Partition Key </a:t>
            </a:r>
            <a:r>
              <a:rPr lang="zh-CN" altLang="zh-CN" sz="1200" dirty="0" smtClean="0"/>
              <a:t>在</a:t>
            </a:r>
            <a:r>
              <a:rPr lang="en-US" altLang="zh-CN" sz="1200" dirty="0" smtClean="0"/>
              <a:t> Tablet </a:t>
            </a:r>
            <a:r>
              <a:rPr lang="zh-CN" altLang="zh-CN" sz="1200" dirty="0" smtClean="0"/>
              <a:t>中不一定是主键，甚至可以不存在单机索引。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F7B6993-B38C-4F4B-A31A-1E2069B9C717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8197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8197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8547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854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6425" cy="11414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70038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613" y="1570038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70038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304800"/>
            <a:ext cx="8534400" cy="838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1143000"/>
            <a:ext cx="1079500" cy="152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12850" y="1143000"/>
            <a:ext cx="539750" cy="152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5943600"/>
            <a:ext cx="152400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9pPr>
    </p:titleStyle>
    <p:bodyStyle>
      <a:lvl1pPr marL="339725" indent="-339725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2318DE"/>
        </a:buClr>
        <a:buSzPct val="15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2318DE"/>
        </a:buClr>
        <a:buSzPct val="15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2318DE"/>
        </a:buClr>
        <a:buSzPct val="15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2667000"/>
            <a:ext cx="7848600" cy="1447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44913" y="4114800"/>
            <a:ext cx="827087" cy="152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0" y="4114800"/>
            <a:ext cx="827088" cy="152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19500" y="990600"/>
            <a:ext cx="1905000" cy="61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chemeClr val="tx1"/>
          </a:solidFill>
          <a:latin typeface="Arial" charset="0"/>
          <a:ea typeface="宋体" charset="-122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FFFFFF"/>
          </a:solidFill>
          <a:latin typeface="Arial" charset="0"/>
          <a:ea typeface="宋体" charset="-122"/>
        </a:defRPr>
      </a:lvl9pPr>
    </p:titleStyle>
    <p:bodyStyle>
      <a:lvl1pPr marL="339725" indent="-339725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2318DE"/>
        </a:buClr>
        <a:buSzPct val="15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2318DE"/>
        </a:buClr>
        <a:buSzPct val="15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2318DE"/>
        </a:buClr>
        <a:buSzPct val="15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2318DE"/>
        </a:buClr>
        <a:buSzPct val="15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dasheng01@baid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.jpg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827584" y="2693989"/>
            <a:ext cx="7630616" cy="1239068"/>
          </a:xfrm>
          <a:solidFill>
            <a:srgbClr val="FFFFFF"/>
          </a:solidFill>
        </p:spPr>
        <p:txBody>
          <a:bodyPr lIns="90000" tIns="46800" rIns="90000" bIns="46800" anchor="ctr" anchorCtr="0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sz="4400" b="0" dirty="0" smtClean="0">
                <a:solidFill>
                  <a:srgbClr val="000000"/>
                </a:solidFill>
              </a:rPr>
              <a:t>百度实习经历报告以及</a:t>
            </a:r>
            <a:r>
              <a:rPr lang="en-US" altLang="zh-CN" sz="4400" b="0" dirty="0" smtClean="0">
                <a:solidFill>
                  <a:srgbClr val="000000"/>
                </a:solidFill>
              </a:rPr>
              <a:t/>
            </a:r>
            <a:br>
              <a:rPr lang="en-US" altLang="zh-CN" sz="4400" b="0" dirty="0" smtClean="0">
                <a:solidFill>
                  <a:srgbClr val="000000"/>
                </a:solidFill>
              </a:rPr>
            </a:br>
            <a:r>
              <a:rPr lang="en-US" altLang="zh-CN" b="0" dirty="0" err="1" smtClean="0">
                <a:solidFill>
                  <a:srgbClr val="000000"/>
                </a:solidFill>
              </a:rPr>
              <a:t>OnlineSchemaChange</a:t>
            </a:r>
            <a:r>
              <a:rPr lang="zh-CN" altLang="en-US" b="0" dirty="0" smtClean="0">
                <a:solidFill>
                  <a:srgbClr val="000000"/>
                </a:solidFill>
              </a:rPr>
              <a:t>项目和</a:t>
            </a:r>
            <a:r>
              <a:rPr lang="en-US" altLang="zh-CN" b="0" dirty="0" err="1" smtClean="0">
                <a:solidFill>
                  <a:srgbClr val="000000"/>
                </a:solidFill>
              </a:rPr>
              <a:t>ddbs</a:t>
            </a:r>
            <a:r>
              <a:rPr lang="zh-CN" altLang="en-US" b="0" dirty="0" smtClean="0">
                <a:solidFill>
                  <a:srgbClr val="000000"/>
                </a:solidFill>
              </a:rPr>
              <a:t>的简介</a:t>
            </a:r>
            <a:endParaRPr lang="en-GB" altLang="zh-CN" b="0" dirty="0" smtClean="0">
              <a:solidFill>
                <a:srgbClr val="000000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190376" y="4365105"/>
            <a:ext cx="2821784" cy="133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 algn="ctr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dirty="0" smtClean="0">
                <a:solidFill>
                  <a:srgbClr val="000000"/>
                </a:solidFill>
                <a:hlinkClick r:id="rId3"/>
              </a:rPr>
              <a:t>chenqi05@baidu.com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algn="ctr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dirty="0" smtClean="0">
                <a:solidFill>
                  <a:srgbClr val="000000"/>
                </a:solidFill>
              </a:rPr>
              <a:t>2011-10</a:t>
            </a:r>
            <a:endParaRPr lang="zh-CN" altLang="en-GB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OnlineSchemaChange</a:t>
            </a:r>
            <a:r>
              <a:rPr lang="en-US" altLang="zh-CN" dirty="0" smtClean="0"/>
              <a:t>---- </a:t>
            </a:r>
            <a:r>
              <a:rPr lang="zh-CN" altLang="en-US" dirty="0" smtClean="0"/>
              <a:t>可能的问题和建议</a:t>
            </a:r>
            <a:endParaRPr lang="en-US" altLang="zh-CN" dirty="0" smtClean="0"/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28596" y="1357298"/>
            <a:ext cx="8226425" cy="4811290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dirty="0" err="1" smtClean="0">
                <a:solidFill>
                  <a:schemeClr val="tx1"/>
                </a:solidFill>
              </a:rPr>
              <a:t>Mysqld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停掉，</a:t>
            </a:r>
            <a:r>
              <a:rPr lang="en-US" altLang="zh-CN" sz="2000" b="1" dirty="0" err="1" smtClean="0">
                <a:solidFill>
                  <a:schemeClr val="tx1"/>
                </a:solidFill>
              </a:rPr>
              <a:t>log_in_memory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[OSC_LOG_CAPACITY]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会立即被刷到磁盘吗？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【schema-change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没有做完，</a:t>
            </a:r>
            <a:r>
              <a:rPr lang="en-US" altLang="zh-CN" sz="2000" b="1" dirty="0" err="1" smtClean="0">
                <a:solidFill>
                  <a:schemeClr val="tx1"/>
                </a:solidFill>
              </a:rPr>
              <a:t>innodb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会自动回滚重做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】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。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solidFill>
                  <a:schemeClr val="tx1"/>
                </a:solidFill>
              </a:rPr>
              <a:t>两次更改的问题，在旧表中的操作被记录在日志中以后，又会在新表中重演；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solidFill>
                  <a:schemeClr val="tx1"/>
                </a:solidFill>
              </a:rPr>
              <a:t>暂停拷表的时间间隔</a:t>
            </a:r>
            <a:r>
              <a:rPr lang="en-US" altLang="zh-CN" sz="2000" b="1" dirty="0" err="1" smtClean="0">
                <a:solidFill>
                  <a:schemeClr val="tx1"/>
                </a:solidFill>
              </a:rPr>
              <a:t>osc_io_interval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是否可考虑随着线上服务请求的繁忙程度而动态改变；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solidFill>
                  <a:schemeClr val="tx1"/>
                </a:solidFill>
              </a:rPr>
              <a:t>内存日志记录容量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OSC_LOG_CAPACITY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是否也可以动态；以便适应复杂的环境；</a:t>
            </a:r>
            <a:endParaRPr lang="en-US" altLang="zh-CN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chemeClr val="bg2"/>
                </a:solidFill>
              </a:rPr>
              <a:t>OnlineSchemaChange</a:t>
            </a:r>
            <a:r>
              <a:rPr lang="zh-CN" altLang="en-US" b="1" dirty="0" smtClean="0">
                <a:solidFill>
                  <a:schemeClr val="bg2"/>
                </a:solidFill>
              </a:rPr>
              <a:t>项目</a:t>
            </a:r>
            <a:endParaRPr lang="en-US" altLang="zh-CN" b="1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的背景和需求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的实现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可能的问题和改进建议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百度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ddbs</a:t>
            </a:r>
            <a:r>
              <a:rPr lang="zh-CN" altLang="en-US" b="1" dirty="0" smtClean="0">
                <a:solidFill>
                  <a:srgbClr val="FF0000"/>
                </a:solidFill>
              </a:rPr>
              <a:t>系统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rgbClr val="FF0000"/>
                </a:solidFill>
              </a:rPr>
              <a:t>ddbs</a:t>
            </a:r>
            <a:r>
              <a:rPr lang="zh-CN" altLang="en-US" dirty="0" smtClean="0">
                <a:solidFill>
                  <a:srgbClr val="FF0000"/>
                </a:solidFill>
              </a:rPr>
              <a:t>的系统架构和功能模块的介绍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中的基本策略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系统框架 </a:t>
            </a:r>
            <a:r>
              <a:rPr lang="en-US" altLang="zh-CN" dirty="0" smtClean="0"/>
              <a:t>---- </a:t>
            </a:r>
            <a:r>
              <a:rPr lang="zh-CN" altLang="en-US" dirty="0" smtClean="0"/>
              <a:t>整体架构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</a:t>
            </a:r>
          </a:p>
        </p:txBody>
      </p:sp>
      <p:sp>
        <p:nvSpPr>
          <p:cNvPr id="4" name="圆角矩形 3"/>
          <p:cNvSpPr/>
          <p:nvPr/>
        </p:nvSpPr>
        <p:spPr bwMode="auto">
          <a:xfrm>
            <a:off x="3635896" y="4437112"/>
            <a:ext cx="2088232" cy="576064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2   zookeeper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39552" y="3356992"/>
            <a:ext cx="2376264" cy="1800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err="1" smtClean="0"/>
              <a:t>tablet_server_cluster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971600" y="3717032"/>
            <a:ext cx="1800200" cy="43204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err="1" smtClean="0"/>
              <a:t>t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ablet_server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971600" y="4509120"/>
            <a:ext cx="1800200" cy="43204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err="1" smtClean="0"/>
              <a:t>ts_agent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6300192" y="3284984"/>
            <a:ext cx="2448272" cy="18722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err="1" smtClean="0"/>
              <a:t>tablet_server_cluster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6372200" y="3717032"/>
            <a:ext cx="1800200" cy="43204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smtClean="0"/>
              <a:t>1</a:t>
            </a:r>
            <a:r>
              <a:rPr lang="zh-CN" altLang="en-US" dirty="0" smtClean="0"/>
              <a:t>  </a:t>
            </a:r>
            <a:r>
              <a:rPr lang="en-US" altLang="zh-CN" dirty="0" err="1" smtClean="0"/>
              <a:t>t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ablet_server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6372200" y="4509120"/>
            <a:ext cx="1800200" cy="43204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smtClean="0"/>
              <a:t>4    </a:t>
            </a:r>
            <a:r>
              <a:rPr lang="en-US" altLang="zh-CN" dirty="0" err="1" smtClean="0"/>
              <a:t>ts_agent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835696" y="2420888"/>
            <a:ext cx="5616624" cy="504056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5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dbproxy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3059832" y="5733256"/>
            <a:ext cx="3240360" cy="43204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3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cli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 rot="5400000">
            <a:off x="2879812" y="2168860"/>
            <a:ext cx="50405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 rot="5400000">
            <a:off x="5543314" y="2168066"/>
            <a:ext cx="50405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0" name="直接箭头连接符 19"/>
          <p:cNvCxnSpPr>
            <a:stCxn id="11" idx="2"/>
            <a:endCxn id="4" idx="0"/>
          </p:cNvCxnSpPr>
          <p:nvPr/>
        </p:nvCxnSpPr>
        <p:spPr bwMode="auto">
          <a:xfrm rot="16200000" flipH="1">
            <a:off x="3905926" y="3663026"/>
            <a:ext cx="1512168" cy="360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2" name="直接箭头连接符 21"/>
          <p:cNvCxnSpPr>
            <a:stCxn id="11" idx="2"/>
            <a:endCxn id="6" idx="0"/>
          </p:cNvCxnSpPr>
          <p:nvPr/>
        </p:nvCxnSpPr>
        <p:spPr bwMode="auto">
          <a:xfrm rot="5400000">
            <a:off x="2861810" y="1934834"/>
            <a:ext cx="792088" cy="27723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直接箭头连接符 23"/>
          <p:cNvCxnSpPr>
            <a:stCxn id="11" idx="2"/>
            <a:endCxn id="9" idx="0"/>
          </p:cNvCxnSpPr>
          <p:nvPr/>
        </p:nvCxnSpPr>
        <p:spPr bwMode="auto">
          <a:xfrm rot="16200000" flipH="1">
            <a:off x="5562110" y="2006842"/>
            <a:ext cx="792088" cy="2628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直接箭头连接符 25"/>
          <p:cNvCxnSpPr>
            <a:stCxn id="12" idx="0"/>
            <a:endCxn id="4" idx="2"/>
          </p:cNvCxnSpPr>
          <p:nvPr/>
        </p:nvCxnSpPr>
        <p:spPr bwMode="auto">
          <a:xfrm rot="5400000" flipH="1" flipV="1">
            <a:off x="4319972" y="5373216"/>
            <a:ext cx="72008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直接箭头连接符 27"/>
          <p:cNvCxnSpPr>
            <a:endCxn id="12" idx="1"/>
          </p:cNvCxnSpPr>
          <p:nvPr/>
        </p:nvCxnSpPr>
        <p:spPr bwMode="auto">
          <a:xfrm>
            <a:off x="2411760" y="5949280"/>
            <a:ext cx="64807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直接箭头连接符 29"/>
          <p:cNvCxnSpPr>
            <a:stCxn id="7" idx="3"/>
            <a:endCxn id="4" idx="1"/>
          </p:cNvCxnSpPr>
          <p:nvPr/>
        </p:nvCxnSpPr>
        <p:spPr bwMode="auto">
          <a:xfrm>
            <a:off x="2771800" y="4725144"/>
            <a:ext cx="86409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2" name="直接箭头连接符 31"/>
          <p:cNvCxnSpPr>
            <a:stCxn id="10" idx="1"/>
            <a:endCxn id="4" idx="3"/>
          </p:cNvCxnSpPr>
          <p:nvPr/>
        </p:nvCxnSpPr>
        <p:spPr bwMode="auto">
          <a:xfrm rot="10800000">
            <a:off x="5724128" y="4725144"/>
            <a:ext cx="64807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直接箭头连接符 33"/>
          <p:cNvCxnSpPr>
            <a:stCxn id="7" idx="0"/>
            <a:endCxn id="6" idx="2"/>
          </p:cNvCxnSpPr>
          <p:nvPr/>
        </p:nvCxnSpPr>
        <p:spPr bwMode="auto">
          <a:xfrm rot="5400000" flipH="1" flipV="1">
            <a:off x="1691680" y="4329100"/>
            <a:ext cx="36004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直接箭头连接符 35"/>
          <p:cNvCxnSpPr>
            <a:stCxn id="10" idx="0"/>
            <a:endCxn id="9" idx="2"/>
          </p:cNvCxnSpPr>
          <p:nvPr/>
        </p:nvCxnSpPr>
        <p:spPr bwMode="auto">
          <a:xfrm rot="5400000" flipH="1" flipV="1">
            <a:off x="7092280" y="4329100"/>
            <a:ext cx="36004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4" name="椭圆 63"/>
          <p:cNvSpPr/>
          <p:nvPr/>
        </p:nvSpPr>
        <p:spPr bwMode="auto">
          <a:xfrm>
            <a:off x="2267744" y="1484784"/>
            <a:ext cx="1728192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zh-CN" altLang="en-US" dirty="0" smtClean="0"/>
              <a:t>客户端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5" name="椭圆 64"/>
          <p:cNvSpPr/>
          <p:nvPr/>
        </p:nvSpPr>
        <p:spPr bwMode="auto">
          <a:xfrm>
            <a:off x="4932040" y="1484784"/>
            <a:ext cx="1728192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zh-CN" altLang="en-US" dirty="0" smtClean="0"/>
              <a:t>客户端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6" name="椭圆 65"/>
          <p:cNvSpPr/>
          <p:nvPr/>
        </p:nvSpPr>
        <p:spPr bwMode="auto">
          <a:xfrm>
            <a:off x="683568" y="5733256"/>
            <a:ext cx="1728192" cy="43204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zh-CN" altLang="en-US" dirty="0" smtClean="0"/>
              <a:t>管理员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68" name="直接箭头连接符 67"/>
          <p:cNvCxnSpPr>
            <a:stCxn id="12" idx="0"/>
            <a:endCxn id="7" idx="2"/>
          </p:cNvCxnSpPr>
          <p:nvPr/>
        </p:nvCxnSpPr>
        <p:spPr bwMode="auto">
          <a:xfrm rot="16200000" flipV="1">
            <a:off x="2879812" y="3933056"/>
            <a:ext cx="792088" cy="2808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直接箭头连接符 69"/>
          <p:cNvCxnSpPr>
            <a:stCxn id="12" idx="0"/>
            <a:endCxn id="10" idx="2"/>
          </p:cNvCxnSpPr>
          <p:nvPr/>
        </p:nvCxnSpPr>
        <p:spPr bwMode="auto">
          <a:xfrm rot="5400000" flipH="1" flipV="1">
            <a:off x="5580112" y="4041068"/>
            <a:ext cx="792088" cy="2592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目前在使用的百度产品线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百度百科</a:t>
            </a:r>
            <a:endParaRPr lang="en-US" altLang="zh-CN" dirty="0" smtClean="0"/>
          </a:p>
          <a:p>
            <a:r>
              <a:rPr lang="zh-CN" altLang="en-US" dirty="0" smtClean="0"/>
              <a:t>音乐</a:t>
            </a:r>
            <a:r>
              <a:rPr lang="zh-CN" altLang="en-US" dirty="0" smtClean="0"/>
              <a:t>电台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百度听</a:t>
            </a:r>
            <a:endParaRPr lang="en-US" altLang="zh-CN" dirty="0" smtClean="0"/>
          </a:p>
          <a:p>
            <a:r>
              <a:rPr lang="en-US" altLang="zh-CN" dirty="0" err="1" smtClean="0"/>
              <a:t>Linkcache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百度新闻的缓存</a:t>
            </a:r>
            <a:endParaRPr lang="en-US" altLang="zh-CN" dirty="0" smtClean="0"/>
          </a:p>
          <a:p>
            <a:r>
              <a:rPr lang="en-US" altLang="zh-CN" dirty="0" err="1" smtClean="0"/>
              <a:t>Logdata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某产品的日志文件</a:t>
            </a:r>
            <a:endParaRPr lang="en-US" altLang="zh-CN" dirty="0" smtClean="0"/>
          </a:p>
          <a:p>
            <a:r>
              <a:rPr lang="zh-CN" altLang="en-US" smtClean="0"/>
              <a:t>等等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系统框架 </a:t>
            </a:r>
            <a:r>
              <a:rPr lang="en-US" altLang="zh-CN" dirty="0" smtClean="0"/>
              <a:t>---- </a:t>
            </a:r>
            <a:r>
              <a:rPr lang="zh-CN" altLang="en-US" dirty="0" smtClean="0"/>
              <a:t>系统接口</a:t>
            </a:r>
            <a:endParaRPr lang="en-US" altLang="zh-CN" dirty="0" smtClean="0"/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811290"/>
          </a:xfrm>
        </p:spPr>
        <p:txBody>
          <a:bodyPr/>
          <a:lstStyle/>
          <a:p>
            <a:r>
              <a:rPr lang="zh-CN" altLang="en-US" sz="2000" b="1" dirty="0" smtClean="0">
                <a:solidFill>
                  <a:schemeClr val="tx1"/>
                </a:solidFill>
              </a:rPr>
              <a:t>支持的命令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有限制</a:t>
            </a:r>
            <a:r>
              <a:rPr lang="en-US" altLang="zh-CN" sz="1600" dirty="0" smtClean="0">
                <a:solidFill>
                  <a:schemeClr val="tx1"/>
                </a:solidFill>
              </a:rPr>
              <a:t>select/insert/update/delete/replace/</a:t>
            </a:r>
          </a:p>
          <a:p>
            <a:pPr lvl="2"/>
            <a:r>
              <a:rPr lang="zh-CN" altLang="zh-CN" sz="1600" dirty="0" smtClean="0"/>
              <a:t>如果只涉及到单机表，且在同一个</a:t>
            </a:r>
            <a:r>
              <a:rPr lang="en-US" altLang="zh-CN" sz="1600" dirty="0" err="1" smtClean="0"/>
              <a:t>ts</a:t>
            </a:r>
            <a:r>
              <a:rPr lang="zh-CN" altLang="zh-CN" sz="1600" dirty="0" smtClean="0"/>
              <a:t>上，无论多复杂都可以支持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 lvl="2"/>
            <a:r>
              <a:rPr lang="zh-CN" altLang="zh-CN" sz="1600" dirty="0" smtClean="0"/>
              <a:t>分布式表，不支持嵌套子查询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 lvl="2"/>
            <a:r>
              <a:rPr lang="zh-CN" altLang="zh-CN" sz="1600" dirty="0" smtClean="0"/>
              <a:t>如果是单表单机或者多表单机</a:t>
            </a:r>
            <a:r>
              <a:rPr lang="zh-CN" altLang="en-US" sz="1600" dirty="0" smtClean="0"/>
              <a:t>，</a:t>
            </a:r>
            <a:r>
              <a:rPr lang="zh-CN" altLang="zh-CN" sz="1600" dirty="0" smtClean="0"/>
              <a:t>支持</a:t>
            </a:r>
            <a:r>
              <a:rPr lang="en-US" altLang="zh-CN" sz="1600" dirty="0" smtClean="0"/>
              <a:t>order by / group by / limit/ </a:t>
            </a:r>
            <a:r>
              <a:rPr lang="zh-CN" altLang="zh-CN" sz="1600" dirty="0" smtClean="0"/>
              <a:t>单机事务。</a:t>
            </a:r>
            <a:endParaRPr lang="en-US" altLang="zh-CN" sz="1600" dirty="0" smtClean="0"/>
          </a:p>
          <a:p>
            <a:pPr lvl="2"/>
            <a:r>
              <a:rPr lang="zh-CN" altLang="zh-CN" sz="1600" dirty="0" smtClean="0"/>
              <a:t>如果是单表多机的情况，支持</a:t>
            </a:r>
            <a:r>
              <a:rPr lang="en-US" altLang="zh-CN" sz="1600" dirty="0" smtClean="0"/>
              <a:t>order by / group by</a:t>
            </a:r>
            <a:r>
              <a:rPr lang="zh-CN" altLang="zh-CN" sz="1600" dirty="0" smtClean="0"/>
              <a:t>，支持不带</a:t>
            </a:r>
            <a:r>
              <a:rPr lang="en-US" altLang="zh-CN" sz="1600" dirty="0" smtClean="0"/>
              <a:t>offset</a:t>
            </a:r>
            <a:r>
              <a:rPr lang="zh-CN" altLang="zh-CN" sz="1600" dirty="0" smtClean="0"/>
              <a:t>的</a:t>
            </a:r>
            <a:r>
              <a:rPr lang="en-US" altLang="zh-CN" sz="1600" dirty="0" smtClean="0"/>
              <a:t>limit</a:t>
            </a:r>
            <a:r>
              <a:rPr lang="zh-CN" altLang="zh-CN" sz="1600" dirty="0" smtClean="0"/>
              <a:t>，不支持分布式事务。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事务命令</a:t>
            </a:r>
            <a:r>
              <a:rPr lang="en-US" altLang="zh-CN" sz="1600" dirty="0" smtClean="0">
                <a:solidFill>
                  <a:schemeClr val="tx1"/>
                </a:solidFill>
              </a:rPr>
              <a:t>start transaction/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beigin</a:t>
            </a:r>
            <a:r>
              <a:rPr lang="en-US" altLang="zh-CN" sz="1600" dirty="0" smtClean="0">
                <a:solidFill>
                  <a:schemeClr val="tx1"/>
                </a:solidFill>
              </a:rPr>
              <a:t>/commit/rollback</a:t>
            </a:r>
            <a:r>
              <a:rPr lang="zh-CN" altLang="en-US" sz="1600" dirty="0" smtClean="0">
                <a:solidFill>
                  <a:schemeClr val="tx1"/>
                </a:solidFill>
              </a:rPr>
              <a:t>，不支持分布式事务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en-US" altLang="zh-CN" sz="1600" dirty="0" smtClean="0">
                <a:solidFill>
                  <a:schemeClr val="tx1"/>
                </a:solidFill>
              </a:rPr>
              <a:t>set</a:t>
            </a:r>
            <a:r>
              <a:rPr lang="zh-CN" altLang="en-US" sz="1600" dirty="0" smtClean="0">
                <a:solidFill>
                  <a:schemeClr val="tx1"/>
                </a:solidFill>
              </a:rPr>
              <a:t>命令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en-US" altLang="zh-CN" sz="1600" dirty="0" smtClean="0">
                <a:solidFill>
                  <a:schemeClr val="tx1"/>
                </a:solidFill>
              </a:rPr>
              <a:t>use</a:t>
            </a:r>
            <a:r>
              <a:rPr lang="zh-CN" altLang="en-US" sz="1600" dirty="0" smtClean="0">
                <a:solidFill>
                  <a:schemeClr val="tx1"/>
                </a:solidFill>
              </a:rPr>
              <a:t>命令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</a:rPr>
              <a:t>不支持的命令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altLang="zh-CN" sz="1600" dirty="0" smtClean="0"/>
              <a:t>prepare</a:t>
            </a:r>
            <a:r>
              <a:rPr lang="zh-CN" altLang="en-US" sz="1600" dirty="0" smtClean="0"/>
              <a:t>，正在开发中</a:t>
            </a:r>
            <a:r>
              <a:rPr lang="en-US" altLang="zh-CN" sz="1600" dirty="0" smtClean="0"/>
              <a:t>…</a:t>
            </a:r>
          </a:p>
          <a:p>
            <a:pPr lvl="1"/>
            <a:r>
              <a:rPr lang="zh-CN" altLang="zh-CN" sz="1600" dirty="0" smtClean="0"/>
              <a:t>调用存储过程、 </a:t>
            </a:r>
            <a:r>
              <a:rPr lang="en-US" altLang="zh-CN" sz="1600" dirty="0" smtClean="0"/>
              <a:t>show</a:t>
            </a:r>
            <a:r>
              <a:rPr lang="zh-CN" altLang="zh-CN" sz="1600" dirty="0" smtClean="0"/>
              <a:t>、</a:t>
            </a:r>
            <a:r>
              <a:rPr lang="en-US" altLang="zh-CN" sz="1600" dirty="0" smtClean="0"/>
              <a:t>kill</a:t>
            </a:r>
          </a:p>
          <a:p>
            <a:pPr lvl="1"/>
            <a:r>
              <a:rPr lang="en-US" altLang="zh-CN" sz="1600" dirty="0" smtClean="0"/>
              <a:t>CREATE </a:t>
            </a:r>
            <a:r>
              <a:rPr lang="zh-CN" altLang="zh-CN" sz="1600" dirty="0" smtClean="0"/>
              <a:t>类、</a:t>
            </a:r>
            <a:r>
              <a:rPr lang="en-US" altLang="zh-CN" sz="1600" dirty="0" smtClean="0"/>
              <a:t>ALTER</a:t>
            </a:r>
            <a:r>
              <a:rPr lang="zh-CN" altLang="zh-CN" sz="1600" dirty="0" smtClean="0"/>
              <a:t>类的</a:t>
            </a:r>
            <a:r>
              <a:rPr lang="en-US" altLang="zh-CN" sz="1600" dirty="0" smtClean="0"/>
              <a:t>DDL</a:t>
            </a:r>
            <a:r>
              <a:rPr lang="zh-CN" altLang="zh-CN" sz="1600" dirty="0" smtClean="0"/>
              <a:t>命令</a:t>
            </a:r>
            <a:endParaRPr lang="en-US" altLang="zh-CN" sz="1600" b="1" dirty="0" smtClean="0">
              <a:solidFill>
                <a:schemeClr val="tx1"/>
              </a:solidFill>
            </a:endParaRPr>
          </a:p>
          <a:p>
            <a:pPr lvl="1"/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endParaRPr lang="en-US" altLang="zh-C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系统框架 </a:t>
            </a:r>
            <a:r>
              <a:rPr lang="en-US" altLang="zh-CN" dirty="0" smtClean="0"/>
              <a:t>---- </a:t>
            </a:r>
            <a:r>
              <a:rPr lang="zh-CN" altLang="en-US" dirty="0" smtClean="0"/>
              <a:t>数据划分</a:t>
            </a:r>
            <a:endParaRPr lang="en-US" altLang="zh-CN" dirty="0" smtClean="0"/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811290"/>
          </a:xfrm>
        </p:spPr>
        <p:txBody>
          <a:bodyPr/>
          <a:lstStyle/>
          <a:p>
            <a:r>
              <a:rPr lang="zh-CN" altLang="zh-CN" sz="2400" b="1" dirty="0" smtClean="0"/>
              <a:t>数据划分</a:t>
            </a:r>
            <a:r>
              <a:rPr lang="zh-CN" altLang="zh-CN" sz="2000" dirty="0" smtClean="0"/>
              <a:t>：在</a:t>
            </a:r>
            <a:r>
              <a:rPr lang="en-US" altLang="zh-CN" sz="2000" dirty="0" smtClean="0"/>
              <a:t>DDBS</a:t>
            </a:r>
            <a:r>
              <a:rPr lang="zh-CN" altLang="zh-CN" sz="2000" dirty="0" smtClean="0"/>
              <a:t>中，将一张分布式表按照指定的</a:t>
            </a:r>
            <a:r>
              <a:rPr lang="en-US" altLang="zh-CN" sz="2000" dirty="0" smtClean="0"/>
              <a:t>Partition Key</a:t>
            </a:r>
            <a:r>
              <a:rPr lang="zh-CN" altLang="zh-CN" sz="2000" dirty="0" smtClean="0"/>
              <a:t>和</a:t>
            </a:r>
            <a:r>
              <a:rPr lang="en-US" altLang="zh-CN" sz="2000" dirty="0" smtClean="0"/>
              <a:t>Partition Mode</a:t>
            </a:r>
            <a:r>
              <a:rPr lang="zh-CN" altLang="zh-CN" sz="2000" dirty="0" smtClean="0"/>
              <a:t>分成多个数据片（称为</a:t>
            </a:r>
            <a:r>
              <a:rPr lang="en-US" altLang="zh-CN" sz="2000" dirty="0" smtClean="0"/>
              <a:t>Tablet</a:t>
            </a:r>
            <a:r>
              <a:rPr lang="zh-CN" altLang="zh-CN" sz="2000" dirty="0" smtClean="0"/>
              <a:t>），分散在多个数据存储节点中</a:t>
            </a:r>
            <a:r>
              <a:rPr lang="zh-CN" altLang="en-US" sz="2000" dirty="0" smtClean="0"/>
              <a:t>，一般情况下，一个</a:t>
            </a:r>
            <a:r>
              <a:rPr lang="en-US" altLang="zh-CN" sz="2000" dirty="0" smtClean="0"/>
              <a:t>cluster</a:t>
            </a:r>
            <a:r>
              <a:rPr lang="zh-CN" altLang="en-US" sz="2000" dirty="0" smtClean="0"/>
              <a:t>里面只有一个</a:t>
            </a:r>
            <a:r>
              <a:rPr lang="en-US" altLang="zh-CN" sz="2000" dirty="0" smtClean="0"/>
              <a:t>Tablet</a:t>
            </a:r>
            <a:r>
              <a:rPr lang="zh-CN" altLang="zh-CN" sz="2000" dirty="0" smtClean="0"/>
              <a:t>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400" b="1" dirty="0" smtClean="0"/>
              <a:t>Partition Key</a:t>
            </a:r>
            <a:r>
              <a:rPr lang="zh-CN" altLang="zh-CN" sz="2000" dirty="0" smtClean="0"/>
              <a:t>：是</a:t>
            </a:r>
            <a:r>
              <a:rPr lang="en-US" altLang="zh-CN" sz="2000" dirty="0" smtClean="0"/>
              <a:t> DDBS </a:t>
            </a:r>
            <a:r>
              <a:rPr lang="zh-CN" altLang="zh-CN" sz="2000" dirty="0" smtClean="0"/>
              <a:t>中用于数据划分和定位的属性，该属性是应用创建的分布式表中的一个字段。</a:t>
            </a:r>
            <a:r>
              <a:rPr lang="en-US" altLang="zh-CN" sz="2000" dirty="0" smtClean="0"/>
              <a:t>Partition Key </a:t>
            </a:r>
            <a:r>
              <a:rPr lang="zh-CN" altLang="zh-CN" sz="2000" dirty="0" smtClean="0"/>
              <a:t>的选择决定了数据按照哪个字段来进行数据分布和组织，一张分布式表只能有一个</a:t>
            </a:r>
            <a:r>
              <a:rPr lang="en-US" altLang="zh-CN" sz="2000" dirty="0" smtClean="0"/>
              <a:t> Partition Key</a:t>
            </a:r>
            <a:r>
              <a:rPr lang="zh-CN" altLang="zh-CN" sz="2000" dirty="0" smtClean="0"/>
              <a:t>。</a:t>
            </a:r>
            <a:r>
              <a:rPr lang="en-US" altLang="zh-CN" sz="2000" dirty="0" smtClean="0"/>
              <a:t> Partition Key </a:t>
            </a:r>
            <a:r>
              <a:rPr lang="zh-CN" altLang="zh-CN" sz="2000" dirty="0" smtClean="0"/>
              <a:t>与</a:t>
            </a:r>
            <a:r>
              <a:rPr lang="en-US" altLang="zh-CN" sz="2000" dirty="0" smtClean="0"/>
              <a:t> Tablet</a:t>
            </a:r>
            <a:r>
              <a:rPr lang="zh-CN" altLang="zh-CN" sz="2000" dirty="0" smtClean="0"/>
              <a:t>的索引并无强制对应关系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400" b="1" dirty="0" smtClean="0"/>
              <a:t>Partition Mode</a:t>
            </a:r>
            <a:r>
              <a:rPr lang="zh-CN" altLang="zh-CN" sz="2000" dirty="0" smtClean="0"/>
              <a:t>：是</a:t>
            </a:r>
            <a:r>
              <a:rPr lang="en-US" altLang="zh-CN" sz="2000" dirty="0" smtClean="0"/>
              <a:t> DDBS </a:t>
            </a:r>
            <a:r>
              <a:rPr lang="zh-CN" altLang="zh-CN" sz="2000" dirty="0" smtClean="0"/>
              <a:t>中用于数据划分的方式，常用的数据划分方式包括基于</a:t>
            </a:r>
            <a:r>
              <a:rPr lang="en-US" altLang="zh-CN" sz="2000" dirty="0" smtClean="0"/>
              <a:t>Partition Key </a:t>
            </a:r>
            <a:r>
              <a:rPr lang="zh-CN" altLang="zh-CN" sz="2000" dirty="0" smtClean="0"/>
              <a:t>的</a:t>
            </a:r>
            <a:r>
              <a:rPr lang="zh-CN" altLang="zh-CN" sz="2000" dirty="0" smtClean="0">
                <a:solidFill>
                  <a:srgbClr val="00B050"/>
                </a:solidFill>
              </a:rPr>
              <a:t>按范围划分</a:t>
            </a:r>
            <a:r>
              <a:rPr lang="zh-CN" altLang="zh-CN" sz="2000" dirty="0" smtClean="0"/>
              <a:t>、</a:t>
            </a:r>
            <a:r>
              <a:rPr lang="zh-CN" altLang="zh-CN" sz="2000" dirty="0" smtClean="0">
                <a:solidFill>
                  <a:srgbClr val="00B050"/>
                </a:solidFill>
              </a:rPr>
              <a:t>按散列取模划分</a:t>
            </a:r>
            <a:r>
              <a:rPr lang="zh-CN" altLang="zh-CN" sz="2000" dirty="0" smtClean="0"/>
              <a:t>、</a:t>
            </a:r>
            <a:r>
              <a:rPr lang="zh-CN" altLang="zh-CN" sz="2000" dirty="0" smtClean="0">
                <a:solidFill>
                  <a:srgbClr val="00B050"/>
                </a:solidFill>
              </a:rPr>
              <a:t>按时间划分</a:t>
            </a:r>
            <a:r>
              <a:rPr lang="zh-CN" altLang="zh-CN" sz="2000" dirty="0" smtClean="0"/>
              <a:t>、</a:t>
            </a:r>
            <a:r>
              <a:rPr lang="zh-CN" altLang="zh-CN" sz="2000" dirty="0" smtClean="0">
                <a:solidFill>
                  <a:srgbClr val="00B050"/>
                </a:solidFill>
              </a:rPr>
              <a:t>按枚举</a:t>
            </a:r>
            <a:r>
              <a:rPr lang="en-US" altLang="zh-CN" sz="2000" dirty="0" smtClean="0">
                <a:solidFill>
                  <a:srgbClr val="00B050"/>
                </a:solidFill>
              </a:rPr>
              <a:t>/</a:t>
            </a:r>
            <a:r>
              <a:rPr lang="zh-CN" altLang="zh-CN" sz="2000" dirty="0" smtClean="0">
                <a:solidFill>
                  <a:srgbClr val="00B050"/>
                </a:solidFill>
              </a:rPr>
              <a:t>列表划分</a:t>
            </a:r>
            <a:r>
              <a:rPr lang="zh-CN" altLang="zh-CN" sz="2000" dirty="0" smtClean="0"/>
              <a:t>、以及前几种划分方式的组合（称为组合划分）等。</a:t>
            </a:r>
            <a:endParaRPr lang="zh-CN" alt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系统框架 </a:t>
            </a:r>
            <a:r>
              <a:rPr lang="en-US" altLang="zh-CN" dirty="0" smtClean="0"/>
              <a:t>---- </a:t>
            </a:r>
            <a:r>
              <a:rPr lang="zh-CN" altLang="en-US" dirty="0" smtClean="0"/>
              <a:t>数据划分（例子）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CREATE DISTRIBUTED TABLE IF NOT EXISTS </a:t>
            </a:r>
            <a:r>
              <a:rPr lang="en-US" altLang="zh-CN" sz="1600" dirty="0" err="1" smtClean="0"/>
              <a:t>disIntRange1</a:t>
            </a:r>
            <a:endParaRPr lang="en-US" altLang="zh-CN" sz="1600" dirty="0" smtClean="0"/>
          </a:p>
          <a:p>
            <a:r>
              <a:rPr lang="en-US" altLang="zh-CN" sz="1600" dirty="0" smtClean="0"/>
              <a:t>(</a:t>
            </a:r>
          </a:p>
          <a:p>
            <a:r>
              <a:rPr lang="en-US" altLang="zh-CN" sz="1600" dirty="0" smtClean="0"/>
              <a:t>            </a:t>
            </a:r>
            <a:r>
              <a:rPr lang="en-US" altLang="zh-CN" sz="1600" dirty="0" err="1" smtClean="0"/>
              <a:t>intID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NOT NULL PRIMARY KEY,</a:t>
            </a:r>
          </a:p>
          <a:p>
            <a:r>
              <a:rPr lang="en-US" altLang="zh-CN" sz="1600" dirty="0" smtClean="0"/>
              <a:t>            name </a:t>
            </a:r>
            <a:r>
              <a:rPr lang="en-US" altLang="zh-CN" sz="1600" dirty="0" err="1" smtClean="0"/>
              <a:t>VARCHAR</a:t>
            </a:r>
            <a:r>
              <a:rPr lang="en-US" altLang="zh-CN" sz="1600" dirty="0" smtClean="0"/>
              <a:t>(1000)</a:t>
            </a:r>
          </a:p>
          <a:p>
            <a:r>
              <a:rPr lang="en-US" altLang="zh-CN" sz="1600" dirty="0" smtClean="0"/>
              <a:t> )ENGINE = </a:t>
            </a:r>
            <a:r>
              <a:rPr lang="en-US" altLang="zh-CN" sz="1600" dirty="0" err="1" smtClean="0"/>
              <a:t>InnoDB</a:t>
            </a:r>
            <a:endParaRPr lang="en-US" altLang="zh-CN" sz="1600" dirty="0" smtClean="0"/>
          </a:p>
          <a:p>
            <a:r>
              <a:rPr lang="en-US" altLang="zh-CN" sz="1600" dirty="0" smtClean="0"/>
              <a:t>    PARTITION KEY (</a:t>
            </a:r>
            <a:r>
              <a:rPr lang="en-US" altLang="zh-CN" sz="1600" dirty="0" err="1" smtClean="0"/>
              <a:t>intID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) </a:t>
            </a:r>
          </a:p>
          <a:p>
            <a:r>
              <a:rPr lang="en-US" altLang="zh-CN" sz="1600" dirty="0" smtClean="0"/>
              <a:t>    PARTITION BY RANGE</a:t>
            </a:r>
          </a:p>
          <a:p>
            <a:r>
              <a:rPr lang="en-US" altLang="zh-CN" sz="1600" dirty="0" smtClean="0"/>
              <a:t>{</a:t>
            </a:r>
          </a:p>
          <a:p>
            <a:r>
              <a:rPr lang="en-US" altLang="zh-CN" sz="1600" dirty="0" smtClean="0"/>
              <a:t>    ([MIN, 1000], '</a:t>
            </a:r>
            <a:r>
              <a:rPr lang="en-US" altLang="zh-CN" sz="1600" dirty="0" err="1" smtClean="0"/>
              <a:t>tablet__fengchao__disIntRange1__0</a:t>
            </a:r>
            <a:r>
              <a:rPr lang="en-US" altLang="zh-CN" sz="1600" dirty="0" smtClean="0"/>
              <a:t>' TO    '</a:t>
            </a:r>
            <a:r>
              <a:rPr lang="en-US" altLang="zh-CN" sz="1600" dirty="0" err="1" smtClean="0"/>
              <a:t>tablet_server_cluster__fengchao__1</a:t>
            </a:r>
            <a:r>
              <a:rPr lang="en-US" altLang="zh-CN" sz="1600" dirty="0" smtClean="0"/>
              <a:t>'),</a:t>
            </a:r>
          </a:p>
          <a:p>
            <a:r>
              <a:rPr lang="en-US" altLang="zh-CN" sz="1600" dirty="0" smtClean="0"/>
              <a:t>    ([1001, 10000], '</a:t>
            </a:r>
            <a:r>
              <a:rPr lang="en-US" altLang="zh-CN" sz="1600" dirty="0" err="1" smtClean="0"/>
              <a:t>tablet__fengchao__disIntRange1__1</a:t>
            </a:r>
            <a:r>
              <a:rPr lang="en-US" altLang="zh-CN" sz="1600" dirty="0" smtClean="0"/>
              <a:t>' TO '</a:t>
            </a:r>
            <a:r>
              <a:rPr lang="en-US" altLang="zh-CN" sz="1600" dirty="0" err="1" smtClean="0"/>
              <a:t>tablet_server_cluster__fengchao__2</a:t>
            </a:r>
            <a:r>
              <a:rPr lang="en-US" altLang="zh-CN" sz="1600" dirty="0" smtClean="0"/>
              <a:t>'),</a:t>
            </a:r>
          </a:p>
          <a:p>
            <a:r>
              <a:rPr lang="en-US" altLang="zh-CN" sz="1600" dirty="0" smtClean="0"/>
              <a:t>    ([10001, MAX], '</a:t>
            </a:r>
            <a:r>
              <a:rPr lang="en-US" altLang="zh-CN" sz="1600" dirty="0" err="1" smtClean="0"/>
              <a:t>tablet__fengchao__disIntRange1__2</a:t>
            </a:r>
            <a:r>
              <a:rPr lang="en-US" altLang="zh-CN" sz="1600" dirty="0" smtClean="0"/>
              <a:t>' TO '</a:t>
            </a:r>
            <a:r>
              <a:rPr lang="en-US" altLang="zh-CN" sz="1600" dirty="0" err="1" smtClean="0"/>
              <a:t>tablet_server_cluster__fengchao__3</a:t>
            </a:r>
            <a:r>
              <a:rPr lang="en-US" altLang="zh-CN" sz="1600" dirty="0" smtClean="0"/>
              <a:t>')</a:t>
            </a:r>
          </a:p>
          <a:p>
            <a:r>
              <a:rPr lang="en-US" altLang="zh-CN" sz="1600" dirty="0" smtClean="0"/>
              <a:t>};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各模块功能介绍</a:t>
            </a:r>
            <a:r>
              <a:rPr lang="en-US" altLang="zh-CN" dirty="0" smtClean="0"/>
              <a:t>(zookeeper)</a:t>
            </a:r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811290"/>
          </a:xfrm>
        </p:spPr>
        <p:txBody>
          <a:bodyPr/>
          <a:lstStyle/>
          <a:p>
            <a:r>
              <a:rPr lang="en-US" altLang="zh-CN" dirty="0" smtClean="0"/>
              <a:t>zookeeper</a:t>
            </a:r>
            <a:r>
              <a:rPr lang="zh-CN" altLang="en-US" dirty="0" smtClean="0"/>
              <a:t>：</a:t>
            </a:r>
            <a:r>
              <a:rPr lang="ar-SA" altLang="zh-CN" dirty="0" smtClean="0"/>
              <a:t>主要用于存储元数据，包括表信息、划分信息、权限信息等等。</a:t>
            </a:r>
            <a:endParaRPr lang="en-US" altLang="zh-CN" dirty="0" smtClean="0"/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sys_user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tsagent</a:t>
            </a:r>
            <a:r>
              <a:rPr lang="zh-CN" altLang="en-US" sz="2000" dirty="0" smtClean="0">
                <a:solidFill>
                  <a:srgbClr val="00B050"/>
                </a:solidFill>
              </a:rPr>
              <a:t>的帐户相关信息；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/machine  </a:t>
            </a:r>
            <a:r>
              <a:rPr lang="zh-CN" altLang="en-US" sz="2000" dirty="0" smtClean="0">
                <a:solidFill>
                  <a:srgbClr val="00B050"/>
                </a:solidFill>
              </a:rPr>
              <a:t>集群机器；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command_status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cli</a:t>
            </a:r>
            <a:r>
              <a:rPr lang="en-US" altLang="zh-CN" sz="2000" dirty="0" smtClean="0"/>
              <a:t>  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cli</a:t>
            </a:r>
            <a:r>
              <a:rPr lang="zh-CN" altLang="en-US" sz="2000" dirty="0" smtClean="0">
                <a:solidFill>
                  <a:srgbClr val="00B050"/>
                </a:solidFill>
              </a:rPr>
              <a:t>登录信息；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</a:t>
            </a:r>
            <a:r>
              <a:rPr lang="en-US" altLang="zh-CN" sz="2000" dirty="0" err="1" smtClean="0"/>
              <a:t>tablet_server</a:t>
            </a:r>
            <a:r>
              <a:rPr lang="en-US" altLang="zh-CN" sz="2000" dirty="0" smtClean="0"/>
              <a:t> 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mysql</a:t>
            </a:r>
            <a:r>
              <a:rPr lang="zh-CN" altLang="en-US" sz="2000" dirty="0" smtClean="0">
                <a:solidFill>
                  <a:srgbClr val="00B050"/>
                </a:solidFill>
              </a:rPr>
              <a:t>信息；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</a:t>
            </a:r>
            <a:r>
              <a:rPr lang="en-US" altLang="zh-CN" sz="2000" dirty="0" err="1" smtClean="0"/>
              <a:t>tablet_server_cluster</a:t>
            </a:r>
            <a:r>
              <a:rPr lang="en-US" altLang="zh-CN" sz="2000" dirty="0" smtClean="0"/>
              <a:t> 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mysql_cluster</a:t>
            </a:r>
            <a:r>
              <a:rPr lang="zh-CN" altLang="en-US" sz="2000" dirty="0" smtClean="0">
                <a:solidFill>
                  <a:srgbClr val="00B050"/>
                </a:solidFill>
              </a:rPr>
              <a:t>信息；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</a:t>
            </a:r>
            <a:r>
              <a:rPr lang="en-US" altLang="zh-CN" sz="2000" dirty="0" err="1" smtClean="0"/>
              <a:t>tablet_server_agent</a:t>
            </a:r>
            <a:r>
              <a:rPr lang="en-US" altLang="zh-CN" sz="2000" dirty="0" smtClean="0"/>
              <a:t>  </a:t>
            </a:r>
            <a:r>
              <a:rPr lang="zh-CN" altLang="en-US" sz="2000" dirty="0" smtClean="0">
                <a:solidFill>
                  <a:srgbClr val="00B050"/>
                </a:solidFill>
              </a:rPr>
              <a:t>管理代理信息；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table  </a:t>
            </a:r>
            <a:r>
              <a:rPr lang="zh-CN" altLang="en-US" sz="2000" dirty="0" smtClean="0">
                <a:solidFill>
                  <a:srgbClr val="00B050"/>
                </a:solidFill>
              </a:rPr>
              <a:t>表信息；</a:t>
            </a: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tablet  </a:t>
            </a:r>
            <a:r>
              <a:rPr lang="zh-CN" altLang="en-US" sz="2000" dirty="0" smtClean="0">
                <a:solidFill>
                  <a:srgbClr val="00B050"/>
                </a:solidFill>
              </a:rPr>
              <a:t>表的分片信息；</a:t>
            </a: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</a:t>
            </a:r>
            <a:r>
              <a:rPr lang="en-US" altLang="zh-CN" sz="2000" dirty="0" err="1" smtClean="0"/>
              <a:t>dbproxy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dbproxy</a:t>
            </a:r>
            <a:r>
              <a:rPr lang="zh-CN" altLang="en-US" sz="2000" dirty="0" smtClean="0">
                <a:solidFill>
                  <a:srgbClr val="00B050"/>
                </a:solidFill>
              </a:rPr>
              <a:t>的配置信息；</a:t>
            </a:r>
          </a:p>
          <a:p>
            <a:pPr lvl="1"/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ddbs</a:t>
            </a:r>
            <a:r>
              <a:rPr lang="en-US" altLang="zh-CN" sz="2000" dirty="0" smtClean="0"/>
              <a:t>/product/</a:t>
            </a:r>
            <a:r>
              <a:rPr lang="zh-CN" altLang="en-US" sz="2000" dirty="0" smtClean="0"/>
              <a:t>产品名</a:t>
            </a:r>
            <a:r>
              <a:rPr lang="en-US" altLang="zh-CN" sz="2000" dirty="0" smtClean="0"/>
              <a:t>/ </a:t>
            </a:r>
            <a:r>
              <a:rPr lang="en-US" altLang="zh-CN" sz="2000" dirty="0" err="1" smtClean="0"/>
              <a:t>product_user</a:t>
            </a:r>
            <a:r>
              <a:rPr lang="en-US" altLang="zh-CN" sz="2000" dirty="0" smtClean="0"/>
              <a:t>  </a:t>
            </a:r>
            <a:r>
              <a:rPr lang="zh-CN" altLang="en-US" sz="2000" dirty="0" smtClean="0">
                <a:solidFill>
                  <a:srgbClr val="00B050"/>
                </a:solidFill>
              </a:rPr>
              <a:t>应用用户帐户信息；</a:t>
            </a:r>
            <a:endParaRPr lang="zh-CN" alt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各模块功能介绍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cli</a:t>
            </a:r>
            <a:r>
              <a:rPr lang="zh-CN" altLang="en-US" dirty="0" smtClean="0"/>
              <a:t>常用命令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AutoShape 3"/>
          <p:cNvSpPr>
            <a:spLocks/>
          </p:cNvSpPr>
          <p:nvPr/>
        </p:nvSpPr>
        <p:spPr bwMode="auto">
          <a:xfrm>
            <a:off x="827584" y="1484784"/>
            <a:ext cx="360040" cy="4392488"/>
          </a:xfrm>
          <a:prstGeom prst="leftBrace">
            <a:avLst>
              <a:gd name="adj1" fmla="val 22980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圆角矩形 4"/>
          <p:cNvSpPr/>
          <p:nvPr/>
        </p:nvSpPr>
        <p:spPr bwMode="auto">
          <a:xfrm>
            <a:off x="1331640" y="1412776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smtClean="0">
                <a:solidFill>
                  <a:schemeClr val="tx1"/>
                </a:solidFill>
              </a:rPr>
              <a:t>table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create/register single/distributed; truncate; remove; alter distributed</a:t>
            </a:r>
            <a:r>
              <a:rPr lang="zh-CN" altLang="en-US" sz="1400" dirty="0" smtClean="0">
                <a:solidFill>
                  <a:schemeClr val="tx1"/>
                </a:solidFill>
              </a:rPr>
              <a:t>；</a:t>
            </a: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1331640" y="1916832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tablet_server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show; add; set; remove;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331640" y="2420888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tablet_server_agent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show; add; set; remove;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1331640" y="2924944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sys_user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show; add; set; remove;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331640" y="3429000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smtClean="0">
                <a:solidFill>
                  <a:schemeClr val="tx1"/>
                </a:solidFill>
              </a:rPr>
              <a:t>machine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show; add; set; remove;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1331640" y="3933056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tablet_server_cluster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show; add; set; remove;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331640" y="4437112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product_user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show; add; set; remove;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1331640" y="4941168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dbproxy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show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available_dbproxy</a:t>
            </a:r>
            <a:r>
              <a:rPr lang="en-US" altLang="zh-CN" sz="1400" dirty="0" smtClean="0">
                <a:solidFill>
                  <a:schemeClr val="tx1"/>
                </a:solidFill>
              </a:rPr>
              <a:t>/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dbporxy_conf</a:t>
            </a:r>
            <a:r>
              <a:rPr lang="en-US" altLang="zh-CN" sz="1400" dirty="0" smtClean="0">
                <a:solidFill>
                  <a:schemeClr val="tx1"/>
                </a:solidFill>
              </a:rPr>
              <a:t>/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dbproxy</a:t>
            </a:r>
            <a:r>
              <a:rPr lang="en-US" altLang="zh-CN" sz="1400" dirty="0" smtClean="0">
                <a:solidFill>
                  <a:schemeClr val="tx1"/>
                </a:solidFill>
              </a:rPr>
              <a:t>; set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dbproxy_conf</a:t>
            </a:r>
            <a:r>
              <a:rPr lang="en-US" altLang="zh-CN" sz="1400" dirty="0" smtClean="0">
                <a:solidFill>
                  <a:schemeClr val="tx1"/>
                </a:solidFill>
              </a:rPr>
              <a:t>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1331640" y="5517232"/>
            <a:ext cx="698477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en-US" sz="1400" b="1" dirty="0" smtClean="0">
                <a:solidFill>
                  <a:schemeClr val="tx1"/>
                </a:solidFill>
              </a:rPr>
              <a:t>其它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install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ddbs</a:t>
            </a:r>
            <a:r>
              <a:rPr lang="en-US" altLang="zh-CN" sz="1400" dirty="0" smtClean="0">
                <a:solidFill>
                  <a:schemeClr val="tx1"/>
                </a:solidFill>
              </a:rPr>
              <a:t>; install product; show product list; 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各模块功能介绍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dbproxy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 bwMode="auto">
          <a:xfrm>
            <a:off x="1259632" y="1844824"/>
            <a:ext cx="360040" cy="136815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服务框架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1259632" y="4149080"/>
            <a:ext cx="360040" cy="136815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处理请求</a:t>
            </a:r>
          </a:p>
        </p:txBody>
      </p:sp>
      <p:sp>
        <p:nvSpPr>
          <p:cNvPr id="1026" name="AutoShape 2"/>
          <p:cNvSpPr>
            <a:spLocks/>
          </p:cNvSpPr>
          <p:nvPr/>
        </p:nvSpPr>
        <p:spPr bwMode="auto">
          <a:xfrm>
            <a:off x="1835696" y="1772816"/>
            <a:ext cx="144016" cy="1440160"/>
          </a:xfrm>
          <a:prstGeom prst="leftBrace">
            <a:avLst>
              <a:gd name="adj1" fmla="val 7384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2"/>
          <p:cNvSpPr>
            <a:spLocks/>
          </p:cNvSpPr>
          <p:nvPr/>
        </p:nvSpPr>
        <p:spPr bwMode="auto">
          <a:xfrm>
            <a:off x="1810420" y="3717032"/>
            <a:ext cx="241300" cy="2232248"/>
          </a:xfrm>
          <a:prstGeom prst="leftBrace">
            <a:avLst>
              <a:gd name="adj1" fmla="val 7384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7" name="AutoShape 3"/>
          <p:cNvSpPr>
            <a:spLocks/>
          </p:cNvSpPr>
          <p:nvPr/>
        </p:nvSpPr>
        <p:spPr bwMode="auto">
          <a:xfrm>
            <a:off x="899592" y="2420888"/>
            <a:ext cx="290066" cy="2448272"/>
          </a:xfrm>
          <a:prstGeom prst="leftBrace">
            <a:avLst>
              <a:gd name="adj1" fmla="val 22980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圆角矩形 11"/>
          <p:cNvSpPr/>
          <p:nvPr/>
        </p:nvSpPr>
        <p:spPr bwMode="auto">
          <a:xfrm>
            <a:off x="2339752" y="1628800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配置文件更新，及重启服务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2339752" y="1988840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客户端网络：连接，认证，读，写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2339752" y="2348880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后端网络：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conn_pool</a:t>
            </a:r>
            <a:r>
              <a:rPr lang="zh-CN" altLang="zh-CN" sz="1400" dirty="0" smtClean="0">
                <a:solidFill>
                  <a:schemeClr val="tx1"/>
                </a:solidFill>
              </a:rPr>
              <a:t>管理</a:t>
            </a:r>
            <a:r>
              <a:rPr lang="zh-CN" altLang="en-US" sz="1400" dirty="0" smtClean="0">
                <a:solidFill>
                  <a:schemeClr val="tx1"/>
                </a:solidFill>
              </a:rPr>
              <a:t>数据库连接，负载均衡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圆角矩形 14"/>
          <p:cNvSpPr/>
          <p:nvPr/>
        </p:nvSpPr>
        <p:spPr bwMode="auto">
          <a:xfrm>
            <a:off x="2339752" y="2708920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用户权限认证，连接数管理</a:t>
            </a:r>
          </a:p>
        </p:txBody>
      </p:sp>
      <p:sp>
        <p:nvSpPr>
          <p:cNvPr id="16" name="圆角矩形 15"/>
          <p:cNvSpPr/>
          <p:nvPr/>
        </p:nvSpPr>
        <p:spPr bwMode="auto">
          <a:xfrm>
            <a:off x="2339752" y="3068960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日志分析和定期上传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圆角矩形 17"/>
          <p:cNvSpPr/>
          <p:nvPr/>
        </p:nvSpPr>
        <p:spPr bwMode="auto">
          <a:xfrm>
            <a:off x="2339752" y="364502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协议的实现，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mysql</a:t>
            </a:r>
            <a:r>
              <a:rPr lang="en-US" altLang="zh-CN" sz="1400" dirty="0" smtClean="0">
                <a:solidFill>
                  <a:schemeClr val="tx1"/>
                </a:solidFill>
              </a:rPr>
              <a:t> internal protocol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2339752" y="400506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语句解析：解析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的类型，各部分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圆角矩形 19"/>
          <p:cNvSpPr/>
          <p:nvPr/>
        </p:nvSpPr>
        <p:spPr bwMode="auto">
          <a:xfrm>
            <a:off x="2339752" y="436510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语句分解：分解原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到为多个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语句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339752" y="472514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路由：将分解后的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sql</a:t>
            </a:r>
            <a:r>
              <a:rPr lang="zh-CN" altLang="zh-CN" sz="1400" dirty="0" smtClean="0">
                <a:solidFill>
                  <a:schemeClr val="tx1"/>
                </a:solidFill>
              </a:rPr>
              <a:t>转发到相应的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ts</a:t>
            </a:r>
            <a:r>
              <a:rPr lang="zh-CN" altLang="zh-CN" sz="1400" dirty="0" smtClean="0">
                <a:solidFill>
                  <a:schemeClr val="tx1"/>
                </a:solidFill>
              </a:rPr>
              <a:t>，包括读写分离；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圆角矩形 21"/>
          <p:cNvSpPr/>
          <p:nvPr/>
        </p:nvSpPr>
        <p:spPr bwMode="auto">
          <a:xfrm>
            <a:off x="2339752" y="508518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穿透指定数据库服务器功能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2339752" y="544522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缓存命令</a:t>
            </a:r>
            <a:r>
              <a:rPr lang="zh-CN" altLang="en-US" sz="1400" dirty="0" smtClean="0">
                <a:solidFill>
                  <a:schemeClr val="tx1"/>
                </a:solidFill>
              </a:rPr>
              <a:t>处理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" name="圆角矩形 23"/>
          <p:cNvSpPr/>
          <p:nvPr/>
        </p:nvSpPr>
        <p:spPr bwMode="auto">
          <a:xfrm>
            <a:off x="2339752" y="5805264"/>
            <a:ext cx="5112568" cy="2880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1400" dirty="0" smtClean="0">
                <a:solidFill>
                  <a:schemeClr val="tx1"/>
                </a:solidFill>
              </a:rPr>
              <a:t>结果合并：按不同策略合并结果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000232" y="3000372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file"/>
              </a:rPr>
              <a:t>百度大厦生活照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ddbs</a:t>
            </a:r>
            <a:r>
              <a:rPr lang="zh-CN" altLang="en-US" dirty="0" smtClean="0"/>
              <a:t>各模块功能介绍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tsagent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027" name="AutoShape 3"/>
          <p:cNvSpPr>
            <a:spLocks/>
          </p:cNvSpPr>
          <p:nvPr/>
        </p:nvSpPr>
        <p:spPr bwMode="auto">
          <a:xfrm>
            <a:off x="899592" y="1916832"/>
            <a:ext cx="216024" cy="3816424"/>
          </a:xfrm>
          <a:prstGeom prst="leftBrace">
            <a:avLst>
              <a:gd name="adj1" fmla="val 22980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圆角矩形 11"/>
          <p:cNvSpPr/>
          <p:nvPr/>
        </p:nvSpPr>
        <p:spPr bwMode="auto">
          <a:xfrm>
            <a:off x="1331640" y="1916832"/>
            <a:ext cx="68407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400" b="1" dirty="0" smtClean="0">
                <a:solidFill>
                  <a:schemeClr val="tx1"/>
                </a:solidFill>
              </a:rPr>
              <a:t>DBA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控制命令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r>
              <a: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传递</a:t>
            </a:r>
            <a:r>
              <a:rPr kumimoji="0" lang="en-US" altLang="zh-CN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cli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传递过来</a:t>
            </a: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SQL</a:t>
            </a:r>
            <a:r>
              <a: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命令给</a:t>
            </a:r>
            <a:r>
              <a:rPr kumimoji="0" lang="en-US" altLang="zh-CN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ts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：</a:t>
            </a:r>
            <a:r>
              <a:rPr lang="ar-SA" altLang="zh-CN" sz="1400" dirty="0" smtClean="0">
                <a:solidFill>
                  <a:schemeClr val="tx1"/>
                </a:solidFill>
              </a:rPr>
              <a:t>包括</a:t>
            </a:r>
            <a:r>
              <a:rPr lang="en-US" altLang="zh-CN" sz="1400" dirty="0" smtClean="0">
                <a:solidFill>
                  <a:schemeClr val="tx1"/>
                </a:solidFill>
              </a:rPr>
              <a:t>DDL</a:t>
            </a:r>
            <a:r>
              <a:rPr lang="ar-SA" altLang="zh-CN" sz="1400" dirty="0" smtClean="0">
                <a:solidFill>
                  <a:schemeClr val="tx1"/>
                </a:solidFill>
              </a:rPr>
              <a:t>命令、</a:t>
            </a:r>
            <a:r>
              <a:rPr lang="en-US" altLang="zh-CN" sz="1400" dirty="0" smtClean="0">
                <a:solidFill>
                  <a:schemeClr val="tx1"/>
                </a:solidFill>
              </a:rPr>
              <a:t>SHOW</a:t>
            </a:r>
            <a:r>
              <a:rPr lang="ar-SA" altLang="zh-CN" sz="1400" dirty="0" smtClean="0">
                <a:solidFill>
                  <a:schemeClr val="tx1"/>
                </a:solidFill>
              </a:rPr>
              <a:t>命令。</a:t>
            </a:r>
            <a:endParaRPr lang="en-US" altLang="zh-CN" sz="1400" dirty="0" smtClean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1331640" y="3284984"/>
            <a:ext cx="68407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ar-SA" altLang="zh-CN" sz="1400" b="1" dirty="0" smtClean="0">
                <a:solidFill>
                  <a:schemeClr val="tx1"/>
                </a:solidFill>
              </a:rPr>
              <a:t>监控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Tablet Server</a:t>
            </a:r>
            <a:r>
              <a:rPr lang="ar-SA" altLang="zh-CN" sz="1400" b="1" dirty="0" smtClean="0">
                <a:solidFill>
                  <a:schemeClr val="tx1"/>
                </a:solidFill>
              </a:rPr>
              <a:t>的运行情况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r>
              <a:rPr lang="ar-SA" altLang="zh-CN" sz="1400" dirty="0" smtClean="0">
                <a:solidFill>
                  <a:schemeClr val="tx1"/>
                </a:solidFill>
              </a:rPr>
              <a:t>监控</a:t>
            </a:r>
            <a:r>
              <a:rPr lang="en-US" altLang="zh-CN" sz="1400" dirty="0" smtClean="0">
                <a:solidFill>
                  <a:schemeClr val="tx1"/>
                </a:solidFill>
              </a:rPr>
              <a:t>Tablet Server</a:t>
            </a:r>
            <a:r>
              <a:rPr lang="ar-SA" altLang="zh-CN" sz="1400" dirty="0" smtClean="0">
                <a:solidFill>
                  <a:schemeClr val="tx1"/>
                </a:solidFill>
              </a:rPr>
              <a:t>是否存活</a:t>
            </a:r>
            <a:r>
              <a:rPr lang="zh-CN" altLang="en-US" sz="1400" dirty="0" smtClean="0">
                <a:solidFill>
                  <a:schemeClr val="tx1"/>
                </a:solidFill>
              </a:rPr>
              <a:t>，</a:t>
            </a:r>
            <a:r>
              <a:rPr lang="ar-SA" altLang="zh-CN" sz="1400" dirty="0" smtClean="0">
                <a:solidFill>
                  <a:schemeClr val="tx1"/>
                </a:solidFill>
              </a:rPr>
              <a:t> 监控主从同步是否正常</a:t>
            </a:r>
            <a:r>
              <a:rPr lang="zh-CN" altLang="en-US" sz="1400" dirty="0" smtClean="0">
                <a:solidFill>
                  <a:schemeClr val="tx1"/>
                </a:solidFill>
              </a:rPr>
              <a:t>，</a:t>
            </a:r>
            <a:r>
              <a:rPr lang="ar-SA" altLang="zh-CN" sz="1400" dirty="0" smtClean="0">
                <a:solidFill>
                  <a:schemeClr val="tx1"/>
                </a:solidFill>
              </a:rPr>
              <a:t> 监控</a:t>
            </a:r>
            <a:r>
              <a:rPr lang="en-US" altLang="zh-CN" sz="1400" dirty="0" smtClean="0">
                <a:solidFill>
                  <a:schemeClr val="tx1"/>
                </a:solidFill>
              </a:rPr>
              <a:t>Table Server</a:t>
            </a:r>
            <a:r>
              <a:rPr lang="ar-SA" altLang="zh-CN" sz="1400" dirty="0" smtClean="0">
                <a:solidFill>
                  <a:schemeClr val="tx1"/>
                </a:solidFill>
              </a:rPr>
              <a:t>的数据量</a:t>
            </a:r>
            <a:r>
              <a:rPr lang="zh-CN" altLang="en-US" sz="1400" dirty="0" smtClean="0">
                <a:solidFill>
                  <a:schemeClr val="tx1"/>
                </a:solidFill>
              </a:rPr>
              <a:t>，</a:t>
            </a:r>
            <a:r>
              <a:rPr lang="ar-SA" altLang="zh-CN" sz="1400" dirty="0" smtClean="0">
                <a:solidFill>
                  <a:schemeClr val="tx1"/>
                </a:solidFill>
              </a:rPr>
              <a:t> 监控</a:t>
            </a:r>
            <a:r>
              <a:rPr lang="en-US" altLang="zh-CN" sz="1400" dirty="0" smtClean="0">
                <a:solidFill>
                  <a:schemeClr val="tx1"/>
                </a:solidFill>
              </a:rPr>
              <a:t>Table Server</a:t>
            </a:r>
            <a:r>
              <a:rPr lang="ar-SA" altLang="zh-CN" sz="1400" dirty="0" smtClean="0">
                <a:solidFill>
                  <a:schemeClr val="tx1"/>
                </a:solidFill>
              </a:rPr>
              <a:t>的负载</a:t>
            </a:r>
            <a:r>
              <a:rPr lang="zh-CN" altLang="en-US" sz="1400" dirty="0" smtClean="0">
                <a:solidFill>
                  <a:schemeClr val="tx1"/>
                </a:solidFill>
              </a:rPr>
              <a:t>，主从切换等。</a:t>
            </a:r>
            <a:endParaRPr lang="en-US" altLang="zh-CN" sz="1400" dirty="0" smtClean="0">
              <a:solidFill>
                <a:schemeClr val="tx1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1331640" y="4725144"/>
            <a:ext cx="68407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ar-SA" altLang="zh-CN" sz="1400" b="1" dirty="0" smtClean="0">
                <a:solidFill>
                  <a:schemeClr val="tx1"/>
                </a:solidFill>
              </a:rPr>
              <a:t>监控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Tablet Server</a:t>
            </a:r>
            <a:r>
              <a:rPr lang="ar-SA" altLang="zh-CN" sz="1400" b="1" dirty="0" smtClean="0">
                <a:solidFill>
                  <a:schemeClr val="tx1"/>
                </a:solidFill>
              </a:rPr>
              <a:t>所在机器的运行情况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r>
              <a:rPr lang="ar-SA" altLang="zh-CN" sz="1400" dirty="0" smtClean="0">
                <a:solidFill>
                  <a:schemeClr val="tx1"/>
                </a:solidFill>
              </a:rPr>
              <a:t>检查本机的资源状况，例如：内存情况，网卡流量情况，磁盘空间情况、磁盘</a:t>
            </a:r>
            <a:r>
              <a:rPr lang="en-US" altLang="zh-CN" sz="1400" dirty="0" smtClean="0">
                <a:solidFill>
                  <a:schemeClr val="tx1"/>
                </a:solidFill>
              </a:rPr>
              <a:t>I/O</a:t>
            </a:r>
            <a:r>
              <a:rPr lang="ar-SA" altLang="zh-CN" sz="1400" dirty="0" smtClean="0">
                <a:solidFill>
                  <a:schemeClr val="tx1"/>
                </a:solidFill>
              </a:rPr>
              <a:t>情况、</a:t>
            </a:r>
            <a:r>
              <a:rPr lang="en-US" altLang="zh-CN" sz="1400" dirty="0" smtClean="0">
                <a:solidFill>
                  <a:schemeClr val="tx1"/>
                </a:solidFill>
              </a:rPr>
              <a:t>CPU </a:t>
            </a:r>
            <a:r>
              <a:rPr lang="ar-SA" altLang="zh-CN" sz="1400" dirty="0" smtClean="0">
                <a:solidFill>
                  <a:schemeClr val="tx1"/>
                </a:solidFill>
              </a:rPr>
              <a:t>情况，并计算本机的负载估计值。</a:t>
            </a:r>
            <a:endParaRPr lang="en-US" altLang="zh-CN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chemeClr val="bg2"/>
                </a:solidFill>
              </a:rPr>
              <a:t>OnlineSchemaChange</a:t>
            </a:r>
            <a:r>
              <a:rPr lang="zh-CN" altLang="en-US" b="1" dirty="0" smtClean="0">
                <a:solidFill>
                  <a:schemeClr val="bg2"/>
                </a:solidFill>
              </a:rPr>
              <a:t>项目</a:t>
            </a:r>
            <a:endParaRPr lang="en-US" altLang="zh-CN" b="1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的背景和需求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的实现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可能的问题和改进建议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百度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ddbs</a:t>
            </a:r>
            <a:r>
              <a:rPr lang="zh-CN" altLang="en-US" b="1" dirty="0" smtClean="0">
                <a:solidFill>
                  <a:srgbClr val="FF0000"/>
                </a:solidFill>
              </a:rPr>
              <a:t>系统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的系统架构和功能模块的介绍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rgbClr val="FF0000"/>
                </a:solidFill>
              </a:rPr>
              <a:t>ddbs</a:t>
            </a:r>
            <a:r>
              <a:rPr lang="zh-CN" altLang="en-US" dirty="0" smtClean="0">
                <a:solidFill>
                  <a:srgbClr val="FF0000"/>
                </a:solidFill>
              </a:rPr>
              <a:t>中的基本策略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重要策略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主从分离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 bwMode="auto">
          <a:xfrm>
            <a:off x="1475656" y="1340768"/>
            <a:ext cx="2952328" cy="36004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altLang="zh-CN" dirty="0" smtClean="0"/>
              <a:t>query-&gt;</a:t>
            </a:r>
            <a:r>
              <a:rPr lang="en-US" altLang="zh-CN" dirty="0" err="1" smtClean="0"/>
              <a:t>args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" name="菱形 4"/>
          <p:cNvSpPr/>
          <p:nvPr/>
        </p:nvSpPr>
        <p:spPr bwMode="auto">
          <a:xfrm>
            <a:off x="971600" y="1916832"/>
            <a:ext cx="3960440" cy="576064"/>
          </a:xfrm>
          <a:prstGeom prst="diamo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当前是否在事务中</a:t>
            </a:r>
          </a:p>
        </p:txBody>
      </p:sp>
      <p:sp>
        <p:nvSpPr>
          <p:cNvPr id="6" name="圆角矩形 5"/>
          <p:cNvSpPr/>
          <p:nvPr/>
        </p:nvSpPr>
        <p:spPr bwMode="auto">
          <a:xfrm>
            <a:off x="395536" y="5949280"/>
            <a:ext cx="1440160" cy="36004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MS_SLAVE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4716016" y="5949280"/>
            <a:ext cx="1584176" cy="36004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MS_MSTER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9" name="形状 8"/>
          <p:cNvCxnSpPr>
            <a:stCxn id="5" idx="3"/>
            <a:endCxn id="7" idx="0"/>
          </p:cNvCxnSpPr>
          <p:nvPr/>
        </p:nvCxnSpPr>
        <p:spPr bwMode="auto">
          <a:xfrm>
            <a:off x="4932040" y="2204864"/>
            <a:ext cx="576064" cy="374441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椭圆形标注 9"/>
          <p:cNvSpPr/>
          <p:nvPr/>
        </p:nvSpPr>
        <p:spPr bwMode="auto">
          <a:xfrm>
            <a:off x="4860032" y="1700808"/>
            <a:ext cx="648072" cy="360040"/>
          </a:xfrm>
          <a:prstGeom prst="wedgeEllipseCallout">
            <a:avLst>
              <a:gd name="adj1" fmla="val -28162"/>
              <a:gd name="adj2" fmla="val 7569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是</a:t>
            </a:r>
          </a:p>
        </p:txBody>
      </p:sp>
      <p:cxnSp>
        <p:nvCxnSpPr>
          <p:cNvPr id="12" name="直接箭头连接符 11"/>
          <p:cNvCxnSpPr>
            <a:stCxn id="4" idx="4"/>
            <a:endCxn id="5" idx="0"/>
          </p:cNvCxnSpPr>
          <p:nvPr/>
        </p:nvCxnSpPr>
        <p:spPr bwMode="auto">
          <a:xfrm rot="5400000">
            <a:off x="2843808" y="1808820"/>
            <a:ext cx="21602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菱形 12"/>
          <p:cNvSpPr/>
          <p:nvPr/>
        </p:nvSpPr>
        <p:spPr bwMode="auto">
          <a:xfrm>
            <a:off x="971600" y="2636912"/>
            <a:ext cx="3960440" cy="576064"/>
          </a:xfrm>
          <a:prstGeom prst="diamo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zh-CN" altLang="en-US" sz="1400" dirty="0" smtClean="0"/>
              <a:t>上次</a:t>
            </a:r>
            <a:r>
              <a:rPr lang="en-US" altLang="zh-CN" sz="1400" dirty="0" smtClean="0"/>
              <a:t>query</a:t>
            </a:r>
            <a:r>
              <a:rPr lang="zh-CN" altLang="en-US" sz="1400" dirty="0" smtClean="0"/>
              <a:t>在事务中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5" name="直接箭头连接符 14"/>
          <p:cNvCxnSpPr>
            <a:stCxn id="13" idx="3"/>
          </p:cNvCxnSpPr>
          <p:nvPr/>
        </p:nvCxnSpPr>
        <p:spPr bwMode="auto">
          <a:xfrm>
            <a:off x="4932040" y="2924944"/>
            <a:ext cx="57606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接箭头连接符 16"/>
          <p:cNvCxnSpPr>
            <a:stCxn id="5" idx="2"/>
            <a:endCxn id="13" idx="0"/>
          </p:cNvCxnSpPr>
          <p:nvPr/>
        </p:nvCxnSpPr>
        <p:spPr bwMode="auto">
          <a:xfrm rot="5400000">
            <a:off x="2879812" y="2564904"/>
            <a:ext cx="14401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菱形 17"/>
          <p:cNvSpPr/>
          <p:nvPr/>
        </p:nvSpPr>
        <p:spPr bwMode="auto">
          <a:xfrm>
            <a:off x="1691680" y="3356992"/>
            <a:ext cx="2520280" cy="432048"/>
          </a:xfrm>
          <a:prstGeom prst="diamo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写操作</a:t>
            </a:r>
          </a:p>
        </p:txBody>
      </p:sp>
      <p:sp>
        <p:nvSpPr>
          <p:cNvPr id="19" name="椭圆形标注 18"/>
          <p:cNvSpPr/>
          <p:nvPr/>
        </p:nvSpPr>
        <p:spPr bwMode="auto">
          <a:xfrm>
            <a:off x="4788024" y="2420888"/>
            <a:ext cx="648072" cy="360040"/>
          </a:xfrm>
          <a:prstGeom prst="wedgeEllipseCallout">
            <a:avLst>
              <a:gd name="adj1" fmla="val -17168"/>
              <a:gd name="adj2" fmla="val 8229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是</a:t>
            </a:r>
          </a:p>
        </p:txBody>
      </p:sp>
      <p:cxnSp>
        <p:nvCxnSpPr>
          <p:cNvPr id="21" name="直接箭头连接符 20"/>
          <p:cNvCxnSpPr>
            <a:stCxn id="18" idx="3"/>
          </p:cNvCxnSpPr>
          <p:nvPr/>
        </p:nvCxnSpPr>
        <p:spPr bwMode="auto">
          <a:xfrm>
            <a:off x="4211960" y="3573016"/>
            <a:ext cx="129614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椭圆形标注 21"/>
          <p:cNvSpPr/>
          <p:nvPr/>
        </p:nvSpPr>
        <p:spPr bwMode="auto">
          <a:xfrm>
            <a:off x="4788024" y="3068960"/>
            <a:ext cx="648072" cy="360040"/>
          </a:xfrm>
          <a:prstGeom prst="wedgeEllipseCallout">
            <a:avLst>
              <a:gd name="adj1" fmla="val -17168"/>
              <a:gd name="adj2" fmla="val 8229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是</a:t>
            </a:r>
          </a:p>
        </p:txBody>
      </p:sp>
      <p:sp>
        <p:nvSpPr>
          <p:cNvPr id="23" name="菱形 22"/>
          <p:cNvSpPr/>
          <p:nvPr/>
        </p:nvSpPr>
        <p:spPr bwMode="auto">
          <a:xfrm>
            <a:off x="1043608" y="3933056"/>
            <a:ext cx="3888432" cy="576064"/>
          </a:xfrm>
          <a:prstGeom prst="diamo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zh-CN" altLang="en-US" sz="1400" dirty="0" smtClean="0"/>
              <a:t>读，但时间未到；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34" name="直接箭头连接符 33"/>
          <p:cNvCxnSpPr/>
          <p:nvPr/>
        </p:nvCxnSpPr>
        <p:spPr bwMode="auto">
          <a:xfrm>
            <a:off x="4932040" y="4221088"/>
            <a:ext cx="57606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椭圆形标注 34"/>
          <p:cNvSpPr/>
          <p:nvPr/>
        </p:nvSpPr>
        <p:spPr bwMode="auto">
          <a:xfrm>
            <a:off x="4788024" y="3717032"/>
            <a:ext cx="648072" cy="360040"/>
          </a:xfrm>
          <a:prstGeom prst="wedgeEllipseCallout">
            <a:avLst>
              <a:gd name="adj1" fmla="val -17168"/>
              <a:gd name="adj2" fmla="val 8229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是</a:t>
            </a:r>
          </a:p>
        </p:txBody>
      </p:sp>
      <p:sp>
        <p:nvSpPr>
          <p:cNvPr id="36" name="菱形 35"/>
          <p:cNvSpPr/>
          <p:nvPr/>
        </p:nvSpPr>
        <p:spPr bwMode="auto">
          <a:xfrm>
            <a:off x="1259632" y="4653136"/>
            <a:ext cx="3528392" cy="432048"/>
          </a:xfrm>
          <a:prstGeom prst="diamo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zh-CN" altLang="en-US" sz="1400" dirty="0" smtClean="0"/>
              <a:t>读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操作</a:t>
            </a:r>
          </a:p>
        </p:txBody>
      </p:sp>
      <p:cxnSp>
        <p:nvCxnSpPr>
          <p:cNvPr id="38" name="形状 37"/>
          <p:cNvCxnSpPr>
            <a:stCxn id="36" idx="1"/>
          </p:cNvCxnSpPr>
          <p:nvPr/>
        </p:nvCxnSpPr>
        <p:spPr bwMode="auto">
          <a:xfrm rot="10800000" flipV="1">
            <a:off x="1043608" y="4869160"/>
            <a:ext cx="216024" cy="108012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椭圆形标注 38"/>
          <p:cNvSpPr/>
          <p:nvPr/>
        </p:nvSpPr>
        <p:spPr bwMode="auto">
          <a:xfrm>
            <a:off x="971600" y="4509120"/>
            <a:ext cx="648072" cy="360040"/>
          </a:xfrm>
          <a:prstGeom prst="wedgeEllipseCallout">
            <a:avLst>
              <a:gd name="adj1" fmla="val 30475"/>
              <a:gd name="adj2" fmla="val 4271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是</a:t>
            </a:r>
          </a:p>
        </p:txBody>
      </p:sp>
      <p:cxnSp>
        <p:nvCxnSpPr>
          <p:cNvPr id="48" name="直接箭头连接符 47"/>
          <p:cNvCxnSpPr/>
          <p:nvPr/>
        </p:nvCxnSpPr>
        <p:spPr bwMode="auto">
          <a:xfrm rot="5400000">
            <a:off x="2808598" y="3320194"/>
            <a:ext cx="21602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rot="5400000">
            <a:off x="2808598" y="3824250"/>
            <a:ext cx="21602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接箭头连接符 49"/>
          <p:cNvCxnSpPr/>
          <p:nvPr/>
        </p:nvCxnSpPr>
        <p:spPr bwMode="auto">
          <a:xfrm rot="5400000">
            <a:off x="2880606" y="4616338"/>
            <a:ext cx="21602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重要策略</a:t>
            </a:r>
            <a:r>
              <a:rPr lang="en-US" altLang="zh-CN" dirty="0" smtClean="0"/>
              <a:t>----load balance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ar-SA" altLang="zh-CN" sz="2400" dirty="0" smtClean="0"/>
              <a:t>如果当前连接池中有干净的连接实例，那就从中取出。如果没有，或者连接失败了，需要重新建立一个新的连接。</a:t>
            </a:r>
            <a:endParaRPr lang="zh-CN" altLang="zh-CN" sz="2400" dirty="0" smtClean="0"/>
          </a:p>
          <a:p>
            <a:r>
              <a:rPr lang="ar-SA" altLang="zh-CN" sz="2400" dirty="0" smtClean="0"/>
              <a:t>如果一条命令落在主库上，因为只有一个节点，所以不需要负载均衡处理；</a:t>
            </a:r>
            <a:endParaRPr lang="zh-CN" altLang="zh-CN" sz="2400" dirty="0" smtClean="0"/>
          </a:p>
          <a:p>
            <a:r>
              <a:rPr lang="ar-SA" altLang="zh-CN" sz="2400" dirty="0" smtClean="0"/>
              <a:t>如果一条读命令落在从库上，有多个从库可选，那么从中选出 当前连接数</a:t>
            </a:r>
            <a:r>
              <a:rPr lang="en-US" altLang="zh-CN" sz="2400" dirty="0" smtClean="0"/>
              <a:t>/</a:t>
            </a:r>
            <a:r>
              <a:rPr lang="ar-SA" altLang="zh-CN" sz="2400" dirty="0" smtClean="0"/>
              <a:t>权值（权值是配置的） 最小的一个</a:t>
            </a:r>
            <a:r>
              <a:rPr lang="en-US" altLang="zh-CN" sz="2400" dirty="0" smtClean="0"/>
              <a:t>slave</a:t>
            </a:r>
            <a:r>
              <a:rPr lang="ar-SA" altLang="zh-CN" sz="2400" dirty="0" smtClean="0"/>
              <a:t>。</a:t>
            </a:r>
            <a:endParaRPr lang="zh-CN" altLang="zh-CN" sz="2400" dirty="0" smtClean="0"/>
          </a:p>
          <a:p>
            <a:endParaRPr lang="en-US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重要策略</a:t>
            </a:r>
            <a:r>
              <a:rPr lang="en-US" altLang="zh-CN" dirty="0" smtClean="0"/>
              <a:t>----</a:t>
            </a:r>
            <a:r>
              <a:rPr lang="en-US" altLang="zh-CN" dirty="0" err="1" smtClean="0"/>
              <a:t>tsagent</a:t>
            </a:r>
            <a:r>
              <a:rPr lang="zh-CN" altLang="en-US" dirty="0" smtClean="0"/>
              <a:t>的单点切换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zh-CN" altLang="en-US" sz="2400" dirty="0" smtClean="0"/>
              <a:t>当检测到</a:t>
            </a:r>
            <a:r>
              <a:rPr lang="en-US" altLang="zh-CN" sz="2400" dirty="0" smtClean="0"/>
              <a:t>master</a:t>
            </a:r>
            <a:r>
              <a:rPr lang="zh-CN" altLang="en-US" sz="2400" dirty="0" smtClean="0"/>
              <a:t>不存在时，开始单点切换（由</a:t>
            </a:r>
            <a:r>
              <a:rPr lang="en-US" altLang="zh-CN" sz="2400" dirty="0" smtClean="0"/>
              <a:t>leader</a:t>
            </a:r>
            <a:r>
              <a:rPr lang="zh-CN" altLang="en-US" sz="2400" dirty="0" smtClean="0"/>
              <a:t>来控制，当前</a:t>
            </a:r>
            <a:r>
              <a:rPr lang="en-US" altLang="zh-CN" sz="2400" dirty="0" smtClean="0"/>
              <a:t>cluster</a:t>
            </a:r>
            <a:r>
              <a:rPr lang="zh-CN" altLang="en-US" sz="2400" dirty="0" smtClean="0"/>
              <a:t>中</a:t>
            </a:r>
            <a:r>
              <a:rPr lang="en-US" altLang="zh-CN" sz="2400" dirty="0" smtClean="0"/>
              <a:t>nodes</a:t>
            </a:r>
            <a:r>
              <a:rPr lang="zh-CN" altLang="en-US" sz="2400" dirty="0" smtClean="0"/>
              <a:t>中</a:t>
            </a:r>
            <a:r>
              <a:rPr lang="en-US" altLang="zh-CN" sz="2400" dirty="0" smtClean="0"/>
              <a:t>id</a:t>
            </a:r>
            <a:r>
              <a:rPr lang="zh-CN" altLang="en-US" sz="2400" dirty="0" smtClean="0"/>
              <a:t>最小的为</a:t>
            </a:r>
            <a:r>
              <a:rPr lang="en-US" altLang="zh-CN" sz="2400" dirty="0" smtClean="0"/>
              <a:t>leader</a:t>
            </a:r>
            <a:r>
              <a:rPr lang="zh-CN" altLang="en-US" sz="2400" dirty="0" smtClean="0"/>
              <a:t>）</a:t>
            </a:r>
            <a:endParaRPr lang="zh-CN" altLang="zh-CN" sz="2400" dirty="0" smtClean="0"/>
          </a:p>
          <a:p>
            <a:r>
              <a:rPr lang="zh-CN" altLang="en-US" sz="2400" dirty="0" smtClean="0"/>
              <a:t>查找</a:t>
            </a:r>
            <a:r>
              <a:rPr lang="en-US" altLang="zh-CN" sz="2400" dirty="0" smtClean="0"/>
              <a:t>tinker</a:t>
            </a:r>
            <a:r>
              <a:rPr lang="zh-CN" altLang="en-US" sz="2400" dirty="0" smtClean="0"/>
              <a:t>，并与</a:t>
            </a:r>
            <a:r>
              <a:rPr lang="en-US" altLang="zh-CN" sz="2400" dirty="0" smtClean="0"/>
              <a:t>tinker</a:t>
            </a:r>
            <a:r>
              <a:rPr lang="zh-CN" altLang="en-US" sz="2400" dirty="0" smtClean="0"/>
              <a:t>进行出具补齐；</a:t>
            </a:r>
            <a:endParaRPr lang="en-US" altLang="zh-CN" sz="2400" dirty="0" smtClean="0"/>
          </a:p>
          <a:p>
            <a:r>
              <a:rPr lang="zh-CN" altLang="en-US" sz="2400" dirty="0" smtClean="0"/>
              <a:t>在</a:t>
            </a:r>
            <a:r>
              <a:rPr lang="en-US" altLang="zh-CN" sz="2400" dirty="0" smtClean="0"/>
              <a:t>slave</a:t>
            </a:r>
            <a:r>
              <a:rPr lang="zh-CN" altLang="en-US" sz="2400" dirty="0" smtClean="0"/>
              <a:t>节点中查找并选举</a:t>
            </a:r>
            <a:r>
              <a:rPr lang="en-US" altLang="zh-CN" sz="2400" dirty="0" smtClean="0"/>
              <a:t>master</a:t>
            </a:r>
          </a:p>
          <a:p>
            <a:pPr marL="622300" lvl="2" indent="-177800">
              <a:buFont typeface="Wingdings" pitchFamily="2" charset="2"/>
              <a:buChar char="ü"/>
            </a:pPr>
            <a:r>
              <a:rPr lang="en-US" altLang="zh-CN" sz="1600" dirty="0" smtClean="0"/>
              <a:t>leader</a:t>
            </a:r>
            <a:r>
              <a:rPr lang="zh-CN" altLang="en-US" sz="1600" dirty="0" smtClean="0"/>
              <a:t>节点向集合</a:t>
            </a:r>
            <a:r>
              <a:rPr lang="en-US" altLang="zh-CN" sz="1600" dirty="0" smtClean="0"/>
              <a:t>R</a:t>
            </a:r>
            <a:r>
              <a:rPr lang="zh-CN" altLang="en-US" sz="1600" dirty="0" smtClean="0"/>
              <a:t>集合查询各个节点的权值，找到权值最大的节点，记为</a:t>
            </a:r>
            <a:r>
              <a:rPr lang="en-US" altLang="zh-CN" sz="1600" dirty="0" smtClean="0"/>
              <a:t>master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r>
              <a:rPr lang="zh-CN" altLang="en-US" sz="2400" dirty="0" smtClean="0"/>
              <a:t>通知</a:t>
            </a:r>
            <a:r>
              <a:rPr lang="en-US" altLang="zh-CN" sz="2400" dirty="0" smtClean="0"/>
              <a:t>R+S</a:t>
            </a:r>
            <a:r>
              <a:rPr lang="zh-CN" altLang="en-US" sz="2400" dirty="0" smtClean="0"/>
              <a:t>新</a:t>
            </a:r>
            <a:r>
              <a:rPr lang="en-US" altLang="zh-CN" sz="2400" dirty="0" smtClean="0"/>
              <a:t>master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R+S</a:t>
            </a:r>
            <a:r>
              <a:rPr lang="zh-CN" altLang="en-US" sz="2400" dirty="0" smtClean="0"/>
              <a:t>各结点都</a:t>
            </a:r>
            <a:r>
              <a:rPr lang="en-US" altLang="zh-CN" sz="2400" dirty="0" smtClean="0"/>
              <a:t>change master</a:t>
            </a:r>
            <a:r>
              <a:rPr lang="zh-CN" altLang="en-US" sz="2400" dirty="0" smtClean="0"/>
              <a:t>到新</a:t>
            </a:r>
            <a:r>
              <a:rPr lang="en-US" altLang="zh-CN" sz="2400" dirty="0" smtClean="0"/>
              <a:t>master</a:t>
            </a:r>
          </a:p>
          <a:p>
            <a:r>
              <a:rPr lang="zh-CN" altLang="en-US" sz="2400" dirty="0" smtClean="0"/>
              <a:t>完成单点切换并清理</a:t>
            </a:r>
          </a:p>
          <a:p>
            <a:pPr marL="622300" lvl="2">
              <a:buFont typeface="Wingdings" pitchFamily="2" charset="2"/>
              <a:buChar char="ü"/>
            </a:pPr>
            <a:r>
              <a:rPr lang="en-US" altLang="zh-CN" sz="1600" dirty="0" smtClean="0"/>
              <a:t>Leader</a:t>
            </a:r>
            <a:r>
              <a:rPr lang="zh-CN" altLang="en-US" sz="1600" dirty="0" smtClean="0"/>
              <a:t>通知</a:t>
            </a:r>
            <a:r>
              <a:rPr lang="en-US" altLang="zh-CN" sz="1600" dirty="0" smtClean="0"/>
              <a:t>master</a:t>
            </a:r>
            <a:r>
              <a:rPr lang="zh-CN" altLang="en-US" sz="1600" dirty="0" smtClean="0"/>
              <a:t>完成切换</a:t>
            </a:r>
          </a:p>
          <a:p>
            <a:pPr marL="622300" lvl="2">
              <a:buFont typeface="Wingdings" pitchFamily="2" charset="2"/>
              <a:buChar char="ü"/>
            </a:pPr>
            <a:r>
              <a:rPr lang="en-US" altLang="zh-CN" sz="1600" dirty="0" smtClean="0"/>
              <a:t>Mater</a:t>
            </a:r>
            <a:r>
              <a:rPr lang="zh-CN" altLang="en-US" sz="1600" dirty="0" smtClean="0"/>
              <a:t>如果存在</a:t>
            </a:r>
            <a:r>
              <a:rPr lang="en-US" altLang="zh-CN" sz="1600" dirty="0" smtClean="0"/>
              <a:t>parent</a:t>
            </a:r>
            <a:r>
              <a:rPr lang="zh-CN" altLang="en-US" sz="1600" dirty="0" smtClean="0"/>
              <a:t>则尝试加入</a:t>
            </a:r>
          </a:p>
          <a:p>
            <a:pPr marL="622300" lvl="2">
              <a:buFont typeface="Wingdings" pitchFamily="2" charset="2"/>
              <a:buChar char="ü"/>
            </a:pPr>
            <a:r>
              <a:rPr lang="en-US" altLang="zh-CN" sz="1600" dirty="0" smtClean="0"/>
              <a:t>master</a:t>
            </a:r>
            <a:r>
              <a:rPr lang="zh-CN" altLang="en-US" sz="1600" dirty="0" smtClean="0"/>
              <a:t>写</a:t>
            </a:r>
            <a:r>
              <a:rPr lang="en-US" altLang="zh-CN" sz="1600" dirty="0" err="1" smtClean="0"/>
              <a:t>running_info</a:t>
            </a:r>
            <a:r>
              <a:rPr lang="en-US" altLang="zh-CN" sz="1600" dirty="0" smtClean="0"/>
              <a:t>/master</a:t>
            </a:r>
          </a:p>
          <a:p>
            <a:pPr marL="622300" lvl="2">
              <a:buFont typeface="Wingdings" pitchFamily="2" charset="2"/>
              <a:buChar char="ü"/>
            </a:pPr>
            <a:r>
              <a:rPr lang="en-US" altLang="zh-CN" sz="1600" dirty="0" smtClean="0"/>
              <a:t>master</a:t>
            </a:r>
            <a:r>
              <a:rPr lang="zh-CN" altLang="en-US" sz="1600" dirty="0" smtClean="0"/>
              <a:t>删</a:t>
            </a:r>
            <a:r>
              <a:rPr lang="en-US" altLang="zh-CN" sz="1600" dirty="0" err="1" smtClean="0"/>
              <a:t>running_info</a:t>
            </a:r>
            <a:r>
              <a:rPr lang="en-US" altLang="zh-CN" sz="1600" dirty="0" smtClean="0"/>
              <a:t>/status</a:t>
            </a:r>
          </a:p>
          <a:p>
            <a:pPr marL="622300" lvl="2">
              <a:buFont typeface="Wingdings" pitchFamily="2" charset="2"/>
              <a:buChar char="ü"/>
            </a:pPr>
            <a:r>
              <a:rPr lang="en-US" altLang="zh-CN" sz="1600" dirty="0" smtClean="0"/>
              <a:t>Leader</a:t>
            </a:r>
            <a:r>
              <a:rPr lang="zh-CN" altLang="en-US" sz="1600" dirty="0" smtClean="0"/>
              <a:t>回到</a:t>
            </a:r>
            <a:r>
              <a:rPr lang="en-US" altLang="zh-CN" sz="1600" dirty="0" smtClean="0"/>
              <a:t>S4</a:t>
            </a:r>
            <a:r>
              <a:rPr lang="zh-CN" altLang="en-US" sz="1600" dirty="0" smtClean="0"/>
              <a:t>状态</a:t>
            </a:r>
            <a:endParaRPr lang="en-US" altLang="zh-CN" sz="16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重要策略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结果合并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zh-CN" altLang="en-US" sz="1600" dirty="0" smtClean="0"/>
              <a:t>检查结果是否都执行成功；</a:t>
            </a:r>
            <a:endParaRPr lang="en-US" altLang="zh-CN" sz="1600" dirty="0" smtClean="0"/>
          </a:p>
          <a:p>
            <a:r>
              <a:rPr lang="zh-CN" altLang="en-US" sz="1600" dirty="0" smtClean="0"/>
              <a:t>如果是单机命令，返回单机结果；否则，</a:t>
            </a:r>
            <a:endParaRPr lang="en-US" altLang="zh-CN" sz="1600" dirty="0" smtClean="0"/>
          </a:p>
          <a:p>
            <a:r>
              <a:rPr lang="zh-CN" altLang="en-US" sz="1600" dirty="0" smtClean="0"/>
              <a:t>对</a:t>
            </a:r>
            <a:r>
              <a:rPr lang="en-US" altLang="zh-CN" sz="1600" dirty="0" smtClean="0"/>
              <a:t>insert, update, replace, delete</a:t>
            </a:r>
            <a:r>
              <a:rPr lang="zh-CN" altLang="en-US" sz="1600" dirty="0" smtClean="0"/>
              <a:t>操作，执行</a:t>
            </a:r>
            <a:r>
              <a:rPr lang="en-US" altLang="zh-CN" sz="1600" dirty="0" err="1" smtClean="0"/>
              <a:t>merge_without_result_set</a:t>
            </a:r>
            <a:r>
              <a:rPr lang="zh-CN" altLang="en-US" sz="1600" dirty="0" smtClean="0"/>
              <a:t>，超过</a:t>
            </a:r>
            <a:r>
              <a:rPr lang="en-US" altLang="zh-CN" sz="1600" dirty="0" smtClean="0"/>
              <a:t>500</a:t>
            </a:r>
            <a:r>
              <a:rPr lang="zh-CN" altLang="en-US" sz="1600" dirty="0" smtClean="0"/>
              <a:t>个分片时候，有问题；</a:t>
            </a:r>
            <a:endParaRPr lang="en-US" altLang="zh-CN" sz="1600" dirty="0" smtClean="0"/>
          </a:p>
          <a:p>
            <a:r>
              <a:rPr lang="zh-CN" altLang="en-US" sz="1600" dirty="0" smtClean="0"/>
              <a:t>对</a:t>
            </a:r>
            <a:r>
              <a:rPr lang="en-US" altLang="zh-CN" sz="1600" dirty="0" smtClean="0"/>
              <a:t>select</a:t>
            </a:r>
            <a:r>
              <a:rPr lang="zh-CN" altLang="en-US" sz="1600" dirty="0" smtClean="0"/>
              <a:t>操作执行</a:t>
            </a:r>
            <a:r>
              <a:rPr lang="en-US" altLang="zh-CN" sz="1600" dirty="0" err="1" smtClean="0"/>
              <a:t>merge_with_result_set</a:t>
            </a:r>
            <a:r>
              <a:rPr lang="zh-CN" altLang="en-US" sz="1600" dirty="0" smtClean="0"/>
              <a:t>，具体如下：</a:t>
            </a:r>
            <a:endParaRPr lang="en-US" altLang="zh-CN" sz="1200" dirty="0" smtClean="0"/>
          </a:p>
          <a:p>
            <a:endParaRPr lang="en-US" altLang="zh-CN" sz="16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1472" y="3143248"/>
          <a:ext cx="7704856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92088"/>
                <a:gridCol w="720080"/>
                <a:gridCol w="5184576"/>
              </a:tblGrid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max/min/sum/c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group</a:t>
                      </a:r>
                      <a:r>
                        <a:rPr lang="en-US" altLang="zh-CN" sz="1600" baseline="0" dirty="0" smtClean="0"/>
                        <a:t> by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order by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处理方法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直接合并输出；</a:t>
                      </a:r>
                      <a:endParaRPr lang="zh-CN" altLang="en-US" sz="14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归并排序输出；</a:t>
                      </a:r>
                      <a:endParaRPr lang="zh-CN" altLang="en-US" sz="14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rgbClr val="FF0000"/>
                          </a:solidFill>
                        </a:rPr>
                        <a:t>归并，同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key</a:t>
                      </a:r>
                      <a:r>
                        <a:rPr lang="zh-CN" altLang="en-US" sz="1400" dirty="0" smtClean="0">
                          <a:solidFill>
                            <a:srgbClr val="FF0000"/>
                          </a:solidFill>
                        </a:rPr>
                        <a:t>只输出一个；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rgbClr val="00B050"/>
                          </a:solidFill>
                        </a:rPr>
                        <a:t>发送命令去掉</a:t>
                      </a:r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order by</a:t>
                      </a:r>
                      <a:r>
                        <a:rPr lang="zh-CN" altLang="en-US" sz="1400" dirty="0" smtClean="0">
                          <a:solidFill>
                            <a:srgbClr val="00B050"/>
                          </a:solidFill>
                        </a:rPr>
                        <a:t>；结果归并，同</a:t>
                      </a:r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key</a:t>
                      </a:r>
                      <a:r>
                        <a:rPr lang="zh-CN" altLang="en-US" sz="1400" dirty="0" smtClean="0">
                          <a:solidFill>
                            <a:srgbClr val="00B050"/>
                          </a:solidFill>
                        </a:rPr>
                        <a:t>只输出一个；排序；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rgbClr val="7030A0"/>
                          </a:solidFill>
                        </a:rPr>
                        <a:t>合并结果，只输出一行结果；</a:t>
                      </a:r>
                      <a:endParaRPr lang="zh-CN" alt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rgbClr val="7030A0"/>
                          </a:solidFill>
                        </a:rPr>
                        <a:t>合并结果，只输出一行结果；</a:t>
                      </a:r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rgbClr val="FF0000"/>
                          </a:solidFill>
                        </a:rPr>
                        <a:t>归并，再做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max/min/sum/count</a:t>
                      </a:r>
                      <a:r>
                        <a:rPr lang="zh-CN" altLang="en-US" sz="1400" dirty="0" smtClean="0">
                          <a:solidFill>
                            <a:srgbClr val="FF0000"/>
                          </a:solidFill>
                        </a:rPr>
                        <a:t>处理；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rgbClr val="00B050"/>
                          </a:solidFill>
                        </a:rPr>
                        <a:t>发送时去掉</a:t>
                      </a:r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order</a:t>
                      </a:r>
                      <a:r>
                        <a:rPr lang="en-US" altLang="zh-CN" sz="1400" baseline="0" dirty="0" smtClean="0">
                          <a:solidFill>
                            <a:srgbClr val="00B050"/>
                          </a:solidFill>
                        </a:rPr>
                        <a:t> by</a:t>
                      </a:r>
                      <a:r>
                        <a:rPr lang="zh-CN" altLang="en-US" sz="1400" baseline="0" dirty="0" smtClean="0">
                          <a:solidFill>
                            <a:srgbClr val="00B050"/>
                          </a:solidFill>
                        </a:rPr>
                        <a:t>，对结果做归并，最后做全结果排序；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百度实习的收获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、工程经验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段错误的处理，</a:t>
            </a:r>
            <a:r>
              <a:rPr lang="en-US" altLang="zh-CN" dirty="0" smtClean="0"/>
              <a:t>core</a:t>
            </a:r>
            <a:r>
              <a:rPr lang="zh-CN" altLang="en-US" dirty="0" smtClean="0"/>
              <a:t>文件；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、做事的专业程度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执行力；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、与同事的沟通；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928934"/>
            <a:ext cx="8226425" cy="1000132"/>
          </a:xfrm>
        </p:spPr>
        <p:txBody>
          <a:bodyPr/>
          <a:lstStyle/>
          <a:p>
            <a:pPr algn="ctr">
              <a:buNone/>
            </a:pPr>
            <a:r>
              <a:rPr lang="zh-CN" altLang="en-US" sz="4000" dirty="0" smtClean="0"/>
              <a:t>谢谢！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b="1" dirty="0" err="1" smtClean="0"/>
              <a:t>OnlineSchemaChange</a:t>
            </a:r>
            <a:r>
              <a:rPr lang="zh-CN" altLang="en-US" b="1" dirty="0" smtClean="0"/>
              <a:t>项目</a:t>
            </a:r>
            <a:endParaRPr lang="en-US" altLang="zh-CN" b="1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OSC</a:t>
            </a:r>
            <a:r>
              <a:rPr lang="zh-CN" altLang="en-US" dirty="0" smtClean="0"/>
              <a:t>的背景和需求</a:t>
            </a:r>
            <a:endParaRPr lang="en-US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OSC</a:t>
            </a:r>
            <a:r>
              <a:rPr lang="zh-CN" altLang="en-US" dirty="0" smtClean="0"/>
              <a:t>的实现</a:t>
            </a:r>
            <a:endParaRPr lang="en-US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OSC</a:t>
            </a:r>
            <a:r>
              <a:rPr lang="zh-CN" altLang="en-US" dirty="0" smtClean="0"/>
              <a:t>可能的问题和改进建议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b="1" dirty="0" smtClean="0"/>
              <a:t>百度</a:t>
            </a:r>
            <a:r>
              <a:rPr lang="en-US" altLang="zh-CN" b="1" dirty="0" err="1" smtClean="0"/>
              <a:t>ddbs</a:t>
            </a:r>
            <a:r>
              <a:rPr lang="zh-CN" altLang="en-US" b="1" dirty="0" smtClean="0"/>
              <a:t>系统</a:t>
            </a:r>
            <a:endParaRPr lang="en-US" altLang="zh-CN" b="1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/>
              <a:t>ddbs</a:t>
            </a:r>
            <a:r>
              <a:rPr lang="zh-CN" altLang="en-US" dirty="0" smtClean="0"/>
              <a:t>的系统架构和功能模块的介绍</a:t>
            </a:r>
            <a:endParaRPr lang="en-US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/>
              <a:t>ddbs</a:t>
            </a:r>
            <a:r>
              <a:rPr lang="zh-CN" altLang="en-US" dirty="0" smtClean="0"/>
              <a:t>中的基本策略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OnlineSchemaChange</a:t>
            </a:r>
            <a:r>
              <a:rPr lang="zh-CN" altLang="en-US" b="1" dirty="0" smtClean="0">
                <a:solidFill>
                  <a:srgbClr val="FF0000"/>
                </a:solidFill>
              </a:rPr>
              <a:t>项目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OSC</a:t>
            </a:r>
            <a:r>
              <a:rPr lang="zh-CN" altLang="en-US" dirty="0" smtClean="0">
                <a:solidFill>
                  <a:srgbClr val="FF0000"/>
                </a:solidFill>
              </a:rPr>
              <a:t>的背景和需求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的实现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可能的问题和改进建议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百度</a:t>
            </a:r>
            <a:r>
              <a:rPr lang="en-US" altLang="zh-CN" b="1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系统</a:t>
            </a:r>
            <a:endParaRPr lang="en-US" altLang="zh-CN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的系统架构和功能模块的介绍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中的基本策略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OnlineSchemaChange</a:t>
            </a:r>
            <a:r>
              <a:rPr lang="zh-CN" altLang="en-US" dirty="0" smtClean="0"/>
              <a:t>项目</a:t>
            </a:r>
            <a:r>
              <a:rPr lang="en-US" altLang="zh-CN" dirty="0" smtClean="0"/>
              <a:t>---- </a:t>
            </a:r>
            <a:r>
              <a:rPr lang="zh-CN" altLang="en-US" dirty="0" smtClean="0"/>
              <a:t>背景和需求</a:t>
            </a:r>
            <a:endParaRPr lang="en-US" altLang="zh-CN" dirty="0" smtClean="0"/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28596" y="1357298"/>
            <a:ext cx="8226425" cy="4811290"/>
          </a:xfrm>
        </p:spPr>
        <p:txBody>
          <a:bodyPr/>
          <a:lstStyle/>
          <a:p>
            <a:r>
              <a:rPr lang="zh-CN" altLang="en-US" sz="2000" b="1" dirty="0" smtClean="0">
                <a:solidFill>
                  <a:schemeClr val="tx1"/>
                </a:solidFill>
              </a:rPr>
              <a:t>未作修改的</a:t>
            </a:r>
            <a:r>
              <a:rPr lang="en-US" altLang="zh-CN" sz="2000" b="1" dirty="0" err="1" smtClean="0">
                <a:solidFill>
                  <a:schemeClr val="tx1"/>
                </a:solidFill>
              </a:rPr>
              <a:t>Mysql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做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Schema Change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时候的流程：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对源表加读锁或者写锁以阻塞新的访问请求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按照新的</a:t>
            </a:r>
            <a:r>
              <a:rPr lang="en-US" altLang="zh-CN" sz="1600" dirty="0" smtClean="0">
                <a:solidFill>
                  <a:schemeClr val="tx1"/>
                </a:solidFill>
              </a:rPr>
              <a:t>schema</a:t>
            </a:r>
            <a:r>
              <a:rPr lang="zh-CN" altLang="en-US" sz="1600" dirty="0" smtClean="0">
                <a:solidFill>
                  <a:schemeClr val="tx1"/>
                </a:solidFill>
              </a:rPr>
              <a:t>建立临时目标表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将源表的数据拷贝到临时目标表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将源表改名为临时表，将临时目标表改名为源表 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删除临时表（源表）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释放读锁或者写锁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n"/>
            </a:pPr>
            <a:r>
              <a:rPr lang="zh-CN" altLang="en-US" sz="1600" dirty="0" smtClean="0">
                <a:solidFill>
                  <a:srgbClr val="FF0000"/>
                </a:solidFill>
              </a:rPr>
              <a:t>问题：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整个拷表的过程是锁表的；线上业务不可接受！</a:t>
            </a:r>
          </a:p>
          <a:p>
            <a:r>
              <a:rPr lang="zh-CN" altLang="en-US" sz="2000" b="1" dirty="0" smtClean="0">
                <a:solidFill>
                  <a:schemeClr val="tx1"/>
                </a:solidFill>
              </a:rPr>
              <a:t>需求：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b="1" dirty="0" smtClean="0"/>
              <a:t>对于使用</a:t>
            </a:r>
            <a:r>
              <a:rPr lang="en-US" altLang="zh-CN" sz="1600" b="1" dirty="0" err="1" smtClean="0"/>
              <a:t>Innodb</a:t>
            </a:r>
            <a:r>
              <a:rPr lang="en-US" altLang="zh-CN" sz="1600" b="1" dirty="0" smtClean="0"/>
              <a:t> </a:t>
            </a:r>
            <a:r>
              <a:rPr lang="zh-CN" altLang="en-US" sz="1600" b="1" dirty="0" smtClean="0"/>
              <a:t>引擎的表，进行</a:t>
            </a:r>
            <a:r>
              <a:rPr lang="en-US" altLang="zh-CN" sz="1600" b="1" dirty="0" smtClean="0"/>
              <a:t>schema change</a:t>
            </a:r>
            <a:r>
              <a:rPr lang="zh-CN" altLang="en-US" sz="1600" b="1" dirty="0" smtClean="0"/>
              <a:t>的时候，从功能上看不会影响对该表的读、写访问。</a:t>
            </a:r>
            <a:endParaRPr lang="en-US" altLang="zh-CN" sz="1600" b="1" dirty="0" smtClean="0"/>
          </a:p>
          <a:p>
            <a:pPr lvl="1"/>
            <a:r>
              <a:rPr lang="en-US" altLang="zh-CN" sz="1600" b="1" dirty="0" err="1" smtClean="0"/>
              <a:t>MySQL</a:t>
            </a:r>
            <a:r>
              <a:rPr lang="zh-CN" altLang="en-US" sz="1600" b="1" dirty="0" smtClean="0"/>
              <a:t>参数中可以配置</a:t>
            </a:r>
            <a:r>
              <a:rPr lang="en-US" altLang="zh-CN" sz="1600" b="1" dirty="0" smtClean="0"/>
              <a:t>Schema change </a:t>
            </a:r>
            <a:r>
              <a:rPr lang="zh-CN" altLang="en-US" sz="1600" b="1" dirty="0" smtClean="0"/>
              <a:t>批量拷贝的速度，用来控制</a:t>
            </a:r>
            <a:r>
              <a:rPr lang="en-US" altLang="zh-CN" sz="1600" b="1" dirty="0" smtClean="0"/>
              <a:t>Online Schema Change</a:t>
            </a:r>
            <a:r>
              <a:rPr lang="zh-CN" altLang="en-US" sz="1600" b="1" dirty="0" smtClean="0"/>
              <a:t>的</a:t>
            </a:r>
            <a:r>
              <a:rPr lang="en-US" altLang="zh-CN" sz="1600" b="1" dirty="0" smtClean="0"/>
              <a:t>I/O</a:t>
            </a:r>
            <a:r>
              <a:rPr lang="zh-CN" altLang="en-US" sz="1600" b="1" dirty="0" smtClean="0"/>
              <a:t>对线上应用的冲击。</a:t>
            </a:r>
          </a:p>
          <a:p>
            <a:pPr lvl="1"/>
            <a:r>
              <a:rPr lang="zh-CN" altLang="en-US" sz="1600" dirty="0" smtClean="0"/>
              <a:t>对一个表，可以将多个</a:t>
            </a:r>
            <a:r>
              <a:rPr lang="en-US" altLang="zh-CN" sz="1600" dirty="0" smtClean="0"/>
              <a:t>schema</a:t>
            </a:r>
            <a:r>
              <a:rPr lang="zh-CN" altLang="en-US" sz="1600" dirty="0" smtClean="0"/>
              <a:t>的修改请求合在一个</a:t>
            </a:r>
            <a:r>
              <a:rPr lang="en-US" altLang="zh-CN" sz="1600" dirty="0" smtClean="0"/>
              <a:t>Alter SQL</a:t>
            </a:r>
            <a:r>
              <a:rPr lang="zh-CN" altLang="en-US" sz="1600" dirty="0" smtClean="0"/>
              <a:t>语句中。 当一个</a:t>
            </a:r>
            <a:r>
              <a:rPr lang="en-US" altLang="zh-CN" sz="1600" dirty="0" smtClean="0"/>
              <a:t>schema change</a:t>
            </a:r>
            <a:r>
              <a:rPr lang="zh-CN" altLang="en-US" sz="1600" dirty="0" smtClean="0"/>
              <a:t>正在进行时，对同一个表的后继</a:t>
            </a:r>
            <a:r>
              <a:rPr lang="en-US" altLang="zh-CN" sz="1600" dirty="0" smtClean="0"/>
              <a:t>schema change</a:t>
            </a:r>
            <a:r>
              <a:rPr lang="zh-CN" altLang="en-US" sz="1600" dirty="0" smtClean="0"/>
              <a:t>请求将被阻塞。在当前</a:t>
            </a:r>
            <a:r>
              <a:rPr lang="en-US" altLang="zh-CN" sz="1600" dirty="0" smtClean="0"/>
              <a:t>schema change</a:t>
            </a:r>
            <a:r>
              <a:rPr lang="zh-CN" altLang="en-US" sz="1600" dirty="0" smtClean="0"/>
              <a:t>完成后，后继的</a:t>
            </a:r>
            <a:r>
              <a:rPr lang="en-US" altLang="zh-CN" sz="1600" dirty="0" smtClean="0"/>
              <a:t>schema change</a:t>
            </a:r>
            <a:r>
              <a:rPr lang="zh-CN" altLang="en-US" sz="1600" dirty="0" smtClean="0"/>
              <a:t>请求才会被执行。</a:t>
            </a:r>
          </a:p>
          <a:p>
            <a:pPr lvl="1"/>
            <a:r>
              <a:rPr lang="zh-CN" altLang="en-US" sz="1600" dirty="0" smtClean="0"/>
              <a:t>对不同表的</a:t>
            </a:r>
            <a:r>
              <a:rPr lang="en-US" altLang="zh-CN" sz="1600" dirty="0" smtClean="0"/>
              <a:t>schema change</a:t>
            </a:r>
            <a:r>
              <a:rPr lang="zh-CN" altLang="en-US" sz="1600" dirty="0" smtClean="0"/>
              <a:t>操作可以并发进行。</a:t>
            </a:r>
            <a:endParaRPr lang="en-US" altLang="zh-C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OnlineSchemaChange</a:t>
            </a:r>
            <a:r>
              <a:rPr lang="zh-CN" altLang="en-US" b="1" dirty="0" smtClean="0">
                <a:solidFill>
                  <a:srgbClr val="FF0000"/>
                </a:solidFill>
              </a:rPr>
              <a:t>项目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的背景和需求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OSC</a:t>
            </a:r>
            <a:r>
              <a:rPr lang="zh-CN" altLang="en-US" dirty="0" smtClean="0">
                <a:solidFill>
                  <a:srgbClr val="FF0000"/>
                </a:solidFill>
              </a:rPr>
              <a:t>的实现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可能的问题和改进建议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百度</a:t>
            </a:r>
            <a:r>
              <a:rPr lang="en-US" altLang="zh-CN" b="1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系统</a:t>
            </a:r>
            <a:endParaRPr lang="en-US" altLang="zh-CN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的系统架构和功能模块的介绍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中的基本策略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OnlineSchemaChange</a:t>
            </a:r>
            <a:r>
              <a:rPr lang="zh-CN" altLang="en-US" dirty="0" smtClean="0"/>
              <a:t>项目</a:t>
            </a:r>
            <a:r>
              <a:rPr lang="en-US" altLang="zh-CN" dirty="0" smtClean="0"/>
              <a:t>---- OSC</a:t>
            </a:r>
            <a:r>
              <a:rPr lang="zh-CN" altLang="en-US" dirty="0" smtClean="0"/>
              <a:t>的实现</a:t>
            </a:r>
            <a:r>
              <a:rPr lang="en-US" altLang="zh-CN" dirty="0" smtClean="0"/>
              <a:t>1</a:t>
            </a:r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28596" y="1357298"/>
            <a:ext cx="8226425" cy="4811290"/>
          </a:xfrm>
        </p:spPr>
        <p:txBody>
          <a:bodyPr/>
          <a:lstStyle/>
          <a:p>
            <a:r>
              <a:rPr lang="zh-CN" altLang="en-US" sz="2000" b="1" dirty="0" smtClean="0">
                <a:solidFill>
                  <a:schemeClr val="tx1"/>
                </a:solidFill>
              </a:rPr>
              <a:t>初始数据结构和运行环境的初始化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zh-CN" altLang="en-US" sz="1600" dirty="0" smtClean="0">
                <a:solidFill>
                  <a:schemeClr val="tx1"/>
                </a:solidFill>
              </a:rPr>
              <a:t>需要锁表，但是时间很短的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</a:rPr>
              <a:t>源表的拷贝（非常耗时的部分）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为了不影响线上业务的</a:t>
            </a:r>
            <a:r>
              <a:rPr lang="en-US" altLang="zh-CN" sz="1600" dirty="0" smtClean="0">
                <a:solidFill>
                  <a:schemeClr val="tx1"/>
                </a:solidFill>
              </a:rPr>
              <a:t>IO</a:t>
            </a:r>
            <a:r>
              <a:rPr lang="zh-CN" altLang="en-US" sz="1600" dirty="0" smtClean="0">
                <a:solidFill>
                  <a:schemeClr val="tx1"/>
                </a:solidFill>
              </a:rPr>
              <a:t>拷贝一定数量的记录后会睡眠；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在这个过程中对源表的查询访问可正常进行。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在这个过程中，对源表的插入、删除、更改操作也会正常进行，但会被额外的记录在</a:t>
            </a:r>
            <a:r>
              <a:rPr lang="en-US" altLang="zh-CN" sz="1600" dirty="0" smtClean="0">
                <a:solidFill>
                  <a:schemeClr val="tx1"/>
                </a:solidFill>
              </a:rPr>
              <a:t>OSC</a:t>
            </a:r>
            <a:r>
              <a:rPr lang="zh-CN" altLang="en-US" sz="1600" dirty="0" smtClean="0">
                <a:solidFill>
                  <a:schemeClr val="tx1"/>
                </a:solidFill>
              </a:rPr>
              <a:t>日志中，并且定期刷入磁盘。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</a:rPr>
              <a:t>在线日志重演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为了不影响线上业务的</a:t>
            </a:r>
            <a:r>
              <a:rPr lang="en-US" altLang="zh-CN" sz="1600" dirty="0" smtClean="0">
                <a:solidFill>
                  <a:schemeClr val="tx1"/>
                </a:solidFill>
              </a:rPr>
              <a:t>IO</a:t>
            </a:r>
            <a:r>
              <a:rPr lang="zh-CN" altLang="en-US" sz="1600" dirty="0" smtClean="0">
                <a:solidFill>
                  <a:schemeClr val="tx1"/>
                </a:solidFill>
              </a:rPr>
              <a:t>拷贝一定数量的记录（一个</a:t>
            </a:r>
            <a:r>
              <a:rPr lang="en-US" altLang="zh-CN" sz="1600" dirty="0" smtClean="0">
                <a:solidFill>
                  <a:schemeClr val="tx1"/>
                </a:solidFill>
              </a:rPr>
              <a:t>block</a:t>
            </a:r>
            <a:r>
              <a:rPr lang="zh-CN" altLang="en-US" sz="1600" dirty="0" smtClean="0">
                <a:solidFill>
                  <a:schemeClr val="tx1"/>
                </a:solidFill>
              </a:rPr>
              <a:t>）后会睡眠；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在这个过程中对源表的查询访问可正常进行，对源表的插入、删除、更改操作也会正常进行，但会被额外的记录在</a:t>
            </a:r>
            <a:r>
              <a:rPr lang="en-US" altLang="zh-CN" sz="1600" dirty="0" smtClean="0">
                <a:solidFill>
                  <a:schemeClr val="tx1"/>
                </a:solidFill>
              </a:rPr>
              <a:t>OSC</a:t>
            </a:r>
            <a:r>
              <a:rPr lang="zh-CN" altLang="en-US" sz="1600" dirty="0" smtClean="0">
                <a:solidFill>
                  <a:schemeClr val="tx1"/>
                </a:solidFill>
              </a:rPr>
              <a:t>日志中，并且定期刷入磁盘。</a:t>
            </a:r>
            <a:r>
              <a:rPr lang="en-US" altLang="zh-CN" sz="1600" dirty="0" smtClean="0">
                <a:solidFill>
                  <a:schemeClr val="tx1"/>
                </a:solidFill>
              </a:rPr>
              <a:t>【</a:t>
            </a:r>
            <a:r>
              <a:rPr lang="zh-CN" altLang="en-US" sz="1600" dirty="0" smtClean="0">
                <a:solidFill>
                  <a:schemeClr val="tx1"/>
                </a:solidFill>
              </a:rPr>
              <a:t>同上</a:t>
            </a:r>
            <a:r>
              <a:rPr lang="en-US" altLang="zh-CN" sz="1600" dirty="0" smtClean="0">
                <a:solidFill>
                  <a:schemeClr val="tx1"/>
                </a:solidFill>
              </a:rPr>
              <a:t>】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</a:rPr>
              <a:t>离线日志重演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需要锁表；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先处理日志文件中可能存在的记录，再处理内存中的记录。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endParaRPr lang="en-US" altLang="zh-CN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OnlineSchemaChange</a:t>
            </a:r>
            <a:r>
              <a:rPr lang="zh-CN" altLang="en-US" dirty="0" smtClean="0"/>
              <a:t>项目</a:t>
            </a:r>
            <a:r>
              <a:rPr lang="en-US" altLang="zh-CN" dirty="0" smtClean="0"/>
              <a:t>---- OSC</a:t>
            </a:r>
            <a:r>
              <a:rPr lang="zh-CN" altLang="en-US" dirty="0" smtClean="0"/>
              <a:t>的实现</a:t>
            </a:r>
            <a:r>
              <a:rPr lang="en-US" altLang="zh-CN" dirty="0" smtClean="0"/>
              <a:t>2</a:t>
            </a:r>
          </a:p>
        </p:txBody>
      </p:sp>
      <p:sp>
        <p:nvSpPr>
          <p:cNvPr id="29" name="内容占位符 28"/>
          <p:cNvSpPr>
            <a:spLocks noGrp="1"/>
          </p:cNvSpPr>
          <p:nvPr>
            <p:ph idx="1"/>
          </p:nvPr>
        </p:nvSpPr>
        <p:spPr>
          <a:xfrm>
            <a:off x="428596" y="1357298"/>
            <a:ext cx="8226425" cy="4811290"/>
          </a:xfrm>
        </p:spPr>
        <p:txBody>
          <a:bodyPr/>
          <a:lstStyle/>
          <a:p>
            <a:r>
              <a:rPr lang="zh-CN" altLang="en-US" sz="2000" b="1" dirty="0" smtClean="0">
                <a:solidFill>
                  <a:schemeClr val="tx1"/>
                </a:solidFill>
              </a:rPr>
              <a:t>前期的判断：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只有需要进行表的拷贝的时候才会触发</a:t>
            </a:r>
            <a:r>
              <a:rPr lang="en-US" altLang="zh-CN" sz="1600" dirty="0" smtClean="0">
                <a:solidFill>
                  <a:schemeClr val="tx1"/>
                </a:solidFill>
              </a:rPr>
              <a:t>OSC</a:t>
            </a:r>
            <a:r>
              <a:rPr lang="zh-CN" altLang="en-US" sz="1600" dirty="0" smtClean="0">
                <a:solidFill>
                  <a:schemeClr val="tx1"/>
                </a:solidFill>
              </a:rPr>
              <a:t>（像</a:t>
            </a:r>
            <a:r>
              <a:rPr lang="en-US" altLang="zh-CN" sz="1600" dirty="0" smtClean="0">
                <a:solidFill>
                  <a:schemeClr val="tx1"/>
                </a:solidFill>
              </a:rPr>
              <a:t>rename table</a:t>
            </a:r>
            <a:r>
              <a:rPr lang="zh-CN" altLang="en-US" sz="1600" dirty="0" smtClean="0">
                <a:solidFill>
                  <a:schemeClr val="tx1"/>
                </a:solidFill>
              </a:rPr>
              <a:t>这样的才做就不会触发</a:t>
            </a:r>
            <a:r>
              <a:rPr lang="en-US" altLang="zh-CN" sz="1600" dirty="0" smtClean="0">
                <a:solidFill>
                  <a:schemeClr val="tx1"/>
                </a:solidFill>
              </a:rPr>
              <a:t>OSC</a:t>
            </a:r>
            <a:r>
              <a:rPr lang="zh-CN" altLang="en-US" sz="1600" dirty="0" smtClean="0">
                <a:solidFill>
                  <a:schemeClr val="tx1"/>
                </a:solidFill>
              </a:rPr>
              <a:t>）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判断是否属于</a:t>
            </a:r>
            <a:r>
              <a:rPr lang="en-US" altLang="zh-CN" sz="1600" dirty="0" smtClean="0">
                <a:solidFill>
                  <a:schemeClr val="tx1"/>
                </a:solidFill>
              </a:rPr>
              <a:t>OSC</a:t>
            </a:r>
            <a:r>
              <a:rPr lang="zh-CN" altLang="en-US" sz="1600" dirty="0" smtClean="0">
                <a:solidFill>
                  <a:schemeClr val="tx1"/>
                </a:solidFill>
              </a:rPr>
              <a:t>的支持类型：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 smtClean="0">
                <a:solidFill>
                  <a:schemeClr val="tx1"/>
                </a:solidFill>
              </a:rPr>
              <a:t>	1</a:t>
            </a:r>
            <a:r>
              <a:rPr lang="zh-CN" altLang="en-US" sz="1600" dirty="0" smtClean="0">
                <a:solidFill>
                  <a:schemeClr val="tx1"/>
                </a:solidFill>
              </a:rPr>
              <a:t>、对于表的修改，只能处理增加</a:t>
            </a:r>
            <a:r>
              <a:rPr lang="en-US" altLang="zh-CN" sz="1600" dirty="0" smtClean="0">
                <a:solidFill>
                  <a:schemeClr val="tx1"/>
                </a:solidFill>
              </a:rPr>
              <a:t>(</a:t>
            </a:r>
            <a:r>
              <a:rPr lang="zh-CN" altLang="en-US" sz="1600" dirty="0" smtClean="0">
                <a:solidFill>
                  <a:schemeClr val="tx1"/>
                </a:solidFill>
              </a:rPr>
              <a:t>删除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  <a:r>
              <a:rPr lang="zh-CN" altLang="en-US" sz="1600" dirty="0" smtClean="0">
                <a:solidFill>
                  <a:schemeClr val="tx1"/>
                </a:solidFill>
              </a:rPr>
              <a:t>一列或若干列。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 smtClean="0">
                <a:solidFill>
                  <a:schemeClr val="tx1"/>
                </a:solidFill>
              </a:rPr>
              <a:t>	2</a:t>
            </a:r>
            <a:r>
              <a:rPr lang="zh-CN" altLang="en-US" sz="1600" dirty="0" smtClean="0">
                <a:solidFill>
                  <a:schemeClr val="tx1"/>
                </a:solidFill>
              </a:rPr>
              <a:t>、对于所增加的列，必须可为空。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 smtClean="0">
                <a:solidFill>
                  <a:schemeClr val="tx1"/>
                </a:solidFill>
              </a:rPr>
              <a:t>	3</a:t>
            </a:r>
            <a:r>
              <a:rPr lang="zh-CN" altLang="en-US" sz="1600" dirty="0" smtClean="0">
                <a:solidFill>
                  <a:schemeClr val="tx1"/>
                </a:solidFill>
              </a:rPr>
              <a:t>、对于索引的增删改没有限制。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273050" lvl="1" indent="184150">
              <a:buNone/>
            </a:pPr>
            <a:r>
              <a:rPr lang="zh-CN" altLang="en-US" sz="1600" dirty="0" smtClean="0">
                <a:solidFill>
                  <a:schemeClr val="tx1"/>
                </a:solidFill>
              </a:rPr>
              <a:t>当</a:t>
            </a:r>
            <a:r>
              <a:rPr lang="en-US" altLang="zh-CN" sz="1600" dirty="0" smtClean="0">
                <a:solidFill>
                  <a:schemeClr val="tx1"/>
                </a:solidFill>
              </a:rPr>
              <a:t>schema</a:t>
            </a:r>
            <a:r>
              <a:rPr lang="zh-CN" altLang="en-US" sz="1600" dirty="0" smtClean="0">
                <a:solidFill>
                  <a:schemeClr val="tx1"/>
                </a:solidFill>
              </a:rPr>
              <a:t>的变化超出了</a:t>
            </a:r>
            <a:r>
              <a:rPr lang="en-US" altLang="zh-CN" sz="1600" dirty="0" smtClean="0">
                <a:solidFill>
                  <a:schemeClr val="tx1"/>
                </a:solidFill>
              </a:rPr>
              <a:t>Online Schema Change</a:t>
            </a:r>
            <a:r>
              <a:rPr lang="zh-CN" altLang="en-US" sz="1600" dirty="0" smtClean="0">
                <a:solidFill>
                  <a:schemeClr val="tx1"/>
                </a:solidFill>
              </a:rPr>
              <a:t>当前设计所能处理的范围，则退出，继续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MySQL</a:t>
            </a:r>
            <a:r>
              <a:rPr lang="zh-CN" altLang="en-US" sz="1600" dirty="0" smtClean="0">
                <a:solidFill>
                  <a:schemeClr val="tx1"/>
                </a:solidFill>
              </a:rPr>
              <a:t>默认的</a:t>
            </a:r>
            <a:r>
              <a:rPr lang="en-US" altLang="zh-CN" sz="1600" dirty="0" smtClean="0">
                <a:solidFill>
                  <a:schemeClr val="tx1"/>
                </a:solidFill>
              </a:rPr>
              <a:t>schema change</a:t>
            </a:r>
            <a:r>
              <a:rPr lang="zh-CN" altLang="en-US" sz="1600" dirty="0" smtClean="0">
                <a:solidFill>
                  <a:schemeClr val="tx1"/>
                </a:solidFill>
              </a:rPr>
              <a:t>流程。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r>
              <a:rPr lang="en-US" altLang="zh-CN" sz="2000" b="1" dirty="0" smtClean="0">
                <a:solidFill>
                  <a:schemeClr val="tx1"/>
                </a:solidFill>
              </a:rPr>
              <a:t> 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日志机制：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内存数组</a:t>
            </a:r>
            <a:r>
              <a:rPr lang="en-US" altLang="zh-CN" sz="1600" dirty="0" smtClean="0">
                <a:solidFill>
                  <a:schemeClr val="tx1"/>
                </a:solidFill>
              </a:rPr>
              <a:t>+</a:t>
            </a:r>
            <a:r>
              <a:rPr lang="zh-CN" altLang="en-US" sz="1600" dirty="0" smtClean="0">
                <a:solidFill>
                  <a:schemeClr val="tx1"/>
                </a:solidFill>
              </a:rPr>
              <a:t>日志文件：内存数组满了之后会刷到磁盘；每次刷到文件的记录，组成一个</a:t>
            </a:r>
            <a:r>
              <a:rPr lang="en-US" altLang="zh-CN" sz="1600" dirty="0" smtClean="0">
                <a:solidFill>
                  <a:schemeClr val="tx1"/>
                </a:solidFill>
              </a:rPr>
              <a:t>block</a:t>
            </a:r>
            <a:r>
              <a:rPr lang="zh-CN" altLang="en-US" sz="1600" dirty="0" smtClean="0">
                <a:solidFill>
                  <a:schemeClr val="tx1"/>
                </a:solidFill>
              </a:rPr>
              <a:t>，有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osc_env</a:t>
            </a:r>
            <a:r>
              <a:rPr lang="en-US" altLang="zh-CN" sz="1600" dirty="0" smtClean="0">
                <a:solidFill>
                  <a:schemeClr val="tx1"/>
                </a:solidFill>
              </a:rPr>
              <a:t>-&gt;header</a:t>
            </a:r>
            <a:r>
              <a:rPr lang="zh-CN" altLang="en-US" sz="1600" dirty="0" smtClean="0">
                <a:solidFill>
                  <a:schemeClr val="tx1"/>
                </a:solidFill>
              </a:rPr>
              <a:t>指定记录条数和大小。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日志重演与操作的添加有互斥锁同步，日志重演的位置会被记录在</a:t>
            </a:r>
            <a:r>
              <a:rPr lang="en-US" sz="1600" dirty="0" err="1" smtClean="0"/>
              <a:t>osc_env</a:t>
            </a:r>
            <a:r>
              <a:rPr lang="en-US" sz="1600" dirty="0" smtClean="0"/>
              <a:t>-&gt;</a:t>
            </a:r>
            <a:r>
              <a:rPr lang="en-US" sz="1600" dirty="0" err="1" smtClean="0"/>
              <a:t>log_file_offset</a:t>
            </a:r>
            <a:r>
              <a:rPr lang="zh-CN" altLang="en-US" sz="1600" dirty="0" smtClean="0"/>
              <a:t>中，它指向下次日志重演的文件偏移。</a:t>
            </a:r>
            <a:endParaRPr lang="en-US" altLang="zh-C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0038"/>
            <a:ext cx="8226425" cy="4523258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OnlineSchemaChange</a:t>
            </a:r>
            <a:r>
              <a:rPr lang="zh-CN" altLang="en-US" b="1" dirty="0" smtClean="0">
                <a:solidFill>
                  <a:srgbClr val="FF0000"/>
                </a:solidFill>
              </a:rPr>
              <a:t>项目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的背景和需求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OSC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的实现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OSC</a:t>
            </a:r>
            <a:r>
              <a:rPr lang="zh-CN" altLang="en-US" dirty="0" smtClean="0">
                <a:solidFill>
                  <a:srgbClr val="FF0000"/>
                </a:solidFill>
              </a:rPr>
              <a:t>可能的问题和改进建议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百度</a:t>
            </a:r>
            <a:r>
              <a:rPr lang="en-US" altLang="zh-CN" b="1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系统</a:t>
            </a:r>
            <a:endParaRPr lang="en-US" altLang="zh-CN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的系统架构和功能模块的介绍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ddbs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中的基本策略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2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主题">
  <a:themeElements>
    <a:clrScheme name="自定义 2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2379</Words>
  <Application>Microsoft Office PowerPoint</Application>
  <PresentationFormat>全屏显示(4:3)</PresentationFormat>
  <Paragraphs>342</Paragraphs>
  <Slides>27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29" baseType="lpstr">
      <vt:lpstr>Office 主题</vt:lpstr>
      <vt:lpstr>1_Office 主题</vt:lpstr>
      <vt:lpstr>百度实习经历报告以及 OnlineSchemaChange项目和ddbs的简介</vt:lpstr>
      <vt:lpstr>幻灯片 2</vt:lpstr>
      <vt:lpstr>大纲</vt:lpstr>
      <vt:lpstr>大纲</vt:lpstr>
      <vt:lpstr>OnlineSchemaChange项目---- 背景和需求</vt:lpstr>
      <vt:lpstr>大纲</vt:lpstr>
      <vt:lpstr>OnlineSchemaChange项目---- OSC的实现1</vt:lpstr>
      <vt:lpstr>OnlineSchemaChange项目---- OSC的实现2</vt:lpstr>
      <vt:lpstr>大纲</vt:lpstr>
      <vt:lpstr>OnlineSchemaChange---- 可能的问题和建议</vt:lpstr>
      <vt:lpstr>大纲</vt:lpstr>
      <vt:lpstr>ddbs系统框架 ---- 整体架构</vt:lpstr>
      <vt:lpstr>目前在使用的百度产品线</vt:lpstr>
      <vt:lpstr>ddbs系统框架 ---- 系统接口</vt:lpstr>
      <vt:lpstr>ddbs系统框架 ---- 数据划分</vt:lpstr>
      <vt:lpstr>ddbs系统框架 ---- 数据划分（例子）</vt:lpstr>
      <vt:lpstr>ddbs各模块功能介绍(zookeeper)</vt:lpstr>
      <vt:lpstr>ddbs各模块功能介绍(cli常用命令)</vt:lpstr>
      <vt:lpstr>ddbs各模块功能介绍(dbproxy)</vt:lpstr>
      <vt:lpstr>ddbs各模块功能介绍(tsagent)</vt:lpstr>
      <vt:lpstr>大纲</vt:lpstr>
      <vt:lpstr>重要策略----主从分离</vt:lpstr>
      <vt:lpstr>重要策略----load balance</vt:lpstr>
      <vt:lpstr>重要策略----tsagent的单点切换</vt:lpstr>
      <vt:lpstr>重要策略----结果合并</vt:lpstr>
      <vt:lpstr>百度实习的收获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Intro</dc:title>
  <dc:creator>baidu</dc:creator>
  <cp:lastModifiedBy>Chenqi</cp:lastModifiedBy>
  <cp:revision>1076</cp:revision>
  <dcterms:modified xsi:type="dcterms:W3CDTF">2011-10-14T06:26:52Z</dcterms:modified>
</cp:coreProperties>
</file>